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320" r:id="rId3"/>
    <p:sldId id="325" r:id="rId4"/>
    <p:sldId id="374" r:id="rId5"/>
    <p:sldId id="375" r:id="rId6"/>
    <p:sldId id="376" r:id="rId7"/>
    <p:sldId id="379" r:id="rId8"/>
    <p:sldId id="324" r:id="rId9"/>
    <p:sldId id="378" r:id="rId10"/>
    <p:sldId id="270" r:id="rId11"/>
    <p:sldId id="265" r:id="rId12"/>
    <p:sldId id="358" r:id="rId13"/>
    <p:sldId id="360" r:id="rId14"/>
    <p:sldId id="362" r:id="rId15"/>
    <p:sldId id="271" r:id="rId16"/>
    <p:sldId id="272" r:id="rId17"/>
    <p:sldId id="267" r:id="rId18"/>
    <p:sldId id="277" r:id="rId19"/>
    <p:sldId id="361" r:id="rId20"/>
    <p:sldId id="278" r:id="rId21"/>
    <p:sldId id="291" r:id="rId22"/>
    <p:sldId id="289" r:id="rId23"/>
    <p:sldId id="359" r:id="rId24"/>
    <p:sldId id="274" r:id="rId25"/>
    <p:sldId id="364" r:id="rId26"/>
    <p:sldId id="292" r:id="rId27"/>
    <p:sldId id="294" r:id="rId28"/>
    <p:sldId id="282" r:id="rId29"/>
    <p:sldId id="365" r:id="rId30"/>
    <p:sldId id="298" r:id="rId31"/>
    <p:sldId id="300" r:id="rId32"/>
    <p:sldId id="281" r:id="rId33"/>
    <p:sldId id="366" r:id="rId34"/>
    <p:sldId id="302" r:id="rId35"/>
    <p:sldId id="304" r:id="rId36"/>
    <p:sldId id="327" r:id="rId37"/>
    <p:sldId id="367" r:id="rId38"/>
    <p:sldId id="328" r:id="rId39"/>
    <p:sldId id="330" r:id="rId40"/>
    <p:sldId id="331" r:id="rId41"/>
    <p:sldId id="332" r:id="rId42"/>
    <p:sldId id="373" r:id="rId43"/>
    <p:sldId id="334" r:id="rId44"/>
    <p:sldId id="352" r:id="rId45"/>
    <p:sldId id="368" r:id="rId46"/>
    <p:sldId id="335" r:id="rId47"/>
    <p:sldId id="338" r:id="rId48"/>
    <p:sldId id="344" r:id="rId49"/>
    <p:sldId id="369" r:id="rId50"/>
    <p:sldId id="345" r:id="rId51"/>
    <p:sldId id="347" r:id="rId52"/>
    <p:sldId id="348" r:id="rId53"/>
    <p:sldId id="370" r:id="rId54"/>
    <p:sldId id="349" r:id="rId55"/>
    <p:sldId id="351" r:id="rId56"/>
    <p:sldId id="280" r:id="rId5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387"/>
    <a:srgbClr val="FCECC5"/>
    <a:srgbClr val="FFFFDA"/>
    <a:srgbClr val="FFFF99"/>
    <a:srgbClr val="FCFCFA"/>
    <a:srgbClr val="FFF2E5"/>
    <a:srgbClr val="FFE6CD"/>
    <a:srgbClr val="FFFBCD"/>
    <a:srgbClr val="FFFFCC"/>
    <a:srgbClr val="FFFA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09" autoAdjust="0"/>
    <p:restoredTop sz="94834" autoAdjust="0"/>
  </p:normalViewPr>
  <p:slideViewPr>
    <p:cSldViewPr>
      <p:cViewPr varScale="1">
        <p:scale>
          <a:sx n="87" d="100"/>
          <a:sy n="87" d="100"/>
        </p:scale>
        <p:origin x="104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398415964334372E-2"/>
          <c:y val="0.13116417701470373"/>
          <c:w val="0.90103880465091701"/>
          <c:h val="0.69591574400831957"/>
        </c:manualLayout>
      </c:layout>
      <c:barChart>
        <c:barDir val="col"/>
        <c:grouping val="clustered"/>
        <c:varyColors val="0"/>
        <c:ser>
          <c:idx val="0"/>
          <c:order val="1"/>
          <c:spPr>
            <a:solidFill>
              <a:sysClr val="window" lastClr="FFFFFF">
                <a:lumMod val="85000"/>
              </a:sysClr>
            </a:solidFill>
            <a:ln>
              <a:solidFill>
                <a:sysClr val="window" lastClr="FFFFFF">
                  <a:lumMod val="85000"/>
                </a:sysClr>
              </a:solidFill>
            </a:ln>
            <a:effectLst/>
          </c:spPr>
          <c:invertIfNegative val="0"/>
          <c:cat>
            <c:strRef>
              <c:f>Report5_Data!$J$19:$J$72</c:f>
              <c:strCache>
                <c:ptCount val="53"/>
                <c:pt idx="0">
                  <c:v>                    Mar 20</c:v>
                </c:pt>
                <c:pt idx="4">
                  <c:v>                     Apr 20</c:v>
                </c:pt>
                <c:pt idx="8">
                  <c:v>                    May 20</c:v>
                </c:pt>
                <c:pt idx="13">
                  <c:v>                   Jun 20</c:v>
                </c:pt>
                <c:pt idx="17">
                  <c:v>                 Jul 20</c:v>
                </c:pt>
                <c:pt idx="21">
                  <c:v>                 Aug 20</c:v>
                </c:pt>
                <c:pt idx="26">
                  <c:v>                 Sep 20</c:v>
                </c:pt>
                <c:pt idx="30">
                  <c:v>                 Oct 20</c:v>
                </c:pt>
                <c:pt idx="35">
                  <c:v>                 Nov 20</c:v>
                </c:pt>
                <c:pt idx="39">
                  <c:v>                 Dec 20</c:v>
                </c:pt>
                <c:pt idx="43">
                  <c:v>                       Jan 21</c:v>
                </c:pt>
                <c:pt idx="48">
                  <c:v>                       Feb 21</c:v>
                </c:pt>
                <c:pt idx="52">
                  <c:v>     Mar-21</c:v>
                </c:pt>
              </c:strCache>
            </c:strRef>
          </c:cat>
          <c:val>
            <c:numRef>
              <c:f>Report5_Data!$K$19:$K$72</c:f>
              <c:numCache>
                <c:formatCode>#,##0</c:formatCode>
                <c:ptCount val="54"/>
                <c:pt idx="0">
                  <c:v>0</c:v>
                </c:pt>
                <c:pt idx="1">
                  <c:v>0</c:v>
                </c:pt>
                <c:pt idx="2">
                  <c:v>0</c:v>
                </c:pt>
                <c:pt idx="3">
                  <c:v>0</c:v>
                </c:pt>
                <c:pt idx="4">
                  <c:v>8000</c:v>
                </c:pt>
                <c:pt idx="5">
                  <c:v>8000</c:v>
                </c:pt>
                <c:pt idx="6">
                  <c:v>8000</c:v>
                </c:pt>
                <c:pt idx="7">
                  <c:v>8000</c:v>
                </c:pt>
                <c:pt idx="8">
                  <c:v>0</c:v>
                </c:pt>
                <c:pt idx="9">
                  <c:v>0</c:v>
                </c:pt>
                <c:pt idx="10">
                  <c:v>0</c:v>
                </c:pt>
                <c:pt idx="11">
                  <c:v>0</c:v>
                </c:pt>
                <c:pt idx="12">
                  <c:v>8000</c:v>
                </c:pt>
                <c:pt idx="13">
                  <c:v>8000</c:v>
                </c:pt>
                <c:pt idx="14">
                  <c:v>8000</c:v>
                </c:pt>
                <c:pt idx="15">
                  <c:v>8000</c:v>
                </c:pt>
                <c:pt idx="16">
                  <c:v>8000</c:v>
                </c:pt>
                <c:pt idx="17">
                  <c:v>0</c:v>
                </c:pt>
                <c:pt idx="18">
                  <c:v>0</c:v>
                </c:pt>
                <c:pt idx="19">
                  <c:v>0</c:v>
                </c:pt>
                <c:pt idx="20">
                  <c:v>0</c:v>
                </c:pt>
                <c:pt idx="21">
                  <c:v>8000</c:v>
                </c:pt>
                <c:pt idx="22">
                  <c:v>8000</c:v>
                </c:pt>
                <c:pt idx="23">
                  <c:v>8000</c:v>
                </c:pt>
                <c:pt idx="24">
                  <c:v>8000</c:v>
                </c:pt>
                <c:pt idx="25">
                  <c:v>0</c:v>
                </c:pt>
                <c:pt idx="26">
                  <c:v>0</c:v>
                </c:pt>
                <c:pt idx="27">
                  <c:v>0</c:v>
                </c:pt>
                <c:pt idx="28">
                  <c:v>0</c:v>
                </c:pt>
                <c:pt idx="29">
                  <c:v>0</c:v>
                </c:pt>
                <c:pt idx="30">
                  <c:v>8000</c:v>
                </c:pt>
                <c:pt idx="31">
                  <c:v>8000</c:v>
                </c:pt>
                <c:pt idx="32">
                  <c:v>8000</c:v>
                </c:pt>
                <c:pt idx="33">
                  <c:v>8000</c:v>
                </c:pt>
                <c:pt idx="34">
                  <c:v>0</c:v>
                </c:pt>
                <c:pt idx="35">
                  <c:v>0</c:v>
                </c:pt>
                <c:pt idx="36">
                  <c:v>0</c:v>
                </c:pt>
                <c:pt idx="37">
                  <c:v>0</c:v>
                </c:pt>
                <c:pt idx="38">
                  <c:v>0</c:v>
                </c:pt>
                <c:pt idx="39">
                  <c:v>8000</c:v>
                </c:pt>
                <c:pt idx="40">
                  <c:v>8000</c:v>
                </c:pt>
                <c:pt idx="41">
                  <c:v>8000</c:v>
                </c:pt>
                <c:pt idx="42">
                  <c:v>8000</c:v>
                </c:pt>
                <c:pt idx="43">
                  <c:v>0</c:v>
                </c:pt>
                <c:pt idx="44">
                  <c:v>0</c:v>
                </c:pt>
                <c:pt idx="45">
                  <c:v>0</c:v>
                </c:pt>
                <c:pt idx="46">
                  <c:v>0</c:v>
                </c:pt>
                <c:pt idx="47">
                  <c:v>0</c:v>
                </c:pt>
                <c:pt idx="48">
                  <c:v>8000</c:v>
                </c:pt>
                <c:pt idx="49">
                  <c:v>8000</c:v>
                </c:pt>
                <c:pt idx="50">
                  <c:v>8000</c:v>
                </c:pt>
                <c:pt idx="51">
                  <c:v>8000</c:v>
                </c:pt>
                <c:pt idx="52" formatCode="0.00">
                  <c:v>0</c:v>
                </c:pt>
                <c:pt idx="53" formatCode="0.00">
                  <c:v>0</c:v>
                </c:pt>
              </c:numCache>
            </c:numRef>
          </c:val>
          <c:extLst>
            <c:ext xmlns:c16="http://schemas.microsoft.com/office/drawing/2014/chart" uri="{C3380CC4-5D6E-409C-BE32-E72D297353CC}">
              <c16:uniqueId val="{00000000-6D6F-4EC8-80BA-BD6BE565B08B}"/>
            </c:ext>
          </c:extLst>
        </c:ser>
        <c:dLbls>
          <c:showLegendKey val="0"/>
          <c:showVal val="0"/>
          <c:showCatName val="0"/>
          <c:showSerName val="0"/>
          <c:showPercent val="0"/>
          <c:showBubbleSize val="0"/>
        </c:dLbls>
        <c:gapWidth val="0"/>
        <c:overlap val="100"/>
        <c:axId val="416440904"/>
        <c:axId val="416439264"/>
      </c:barChart>
      <c:lineChart>
        <c:grouping val="standard"/>
        <c:varyColors val="0"/>
        <c:ser>
          <c:idx val="1"/>
          <c:order val="0"/>
          <c:spPr>
            <a:ln w="28575" cap="rnd">
              <a:solidFill>
                <a:srgbClr val="00B050"/>
              </a:solidFill>
              <a:round/>
            </a:ln>
            <a:effectLst/>
          </c:spPr>
          <c:marker>
            <c:symbol val="none"/>
          </c:marker>
          <c:cat>
            <c:strRef>
              <c:f>Report5_Data!$J$19:$J$72</c:f>
              <c:strCache>
                <c:ptCount val="53"/>
                <c:pt idx="0">
                  <c:v>                    Mar 20</c:v>
                </c:pt>
                <c:pt idx="4">
                  <c:v>                     Apr 20</c:v>
                </c:pt>
                <c:pt idx="8">
                  <c:v>                    May 20</c:v>
                </c:pt>
                <c:pt idx="13">
                  <c:v>                   Jun 20</c:v>
                </c:pt>
                <c:pt idx="17">
                  <c:v>                 Jul 20</c:v>
                </c:pt>
                <c:pt idx="21">
                  <c:v>                 Aug 20</c:v>
                </c:pt>
                <c:pt idx="26">
                  <c:v>                 Sep 20</c:v>
                </c:pt>
                <c:pt idx="30">
                  <c:v>                 Oct 20</c:v>
                </c:pt>
                <c:pt idx="35">
                  <c:v>                 Nov 20</c:v>
                </c:pt>
                <c:pt idx="39">
                  <c:v>                 Dec 20</c:v>
                </c:pt>
                <c:pt idx="43">
                  <c:v>                       Jan 21</c:v>
                </c:pt>
                <c:pt idx="48">
                  <c:v>                       Feb 21</c:v>
                </c:pt>
                <c:pt idx="52">
                  <c:v>     Mar-21</c:v>
                </c:pt>
              </c:strCache>
            </c:strRef>
          </c:cat>
          <c:val>
            <c:numRef>
              <c:f>Report5_Data!$L$19:$L$72</c:f>
              <c:numCache>
                <c:formatCode>General</c:formatCode>
                <c:ptCount val="54"/>
                <c:pt idx="0">
                  <c:v>7242</c:v>
                </c:pt>
                <c:pt idx="1">
                  <c:v>4408</c:v>
                </c:pt>
                <c:pt idx="2">
                  <c:v>5541</c:v>
                </c:pt>
                <c:pt idx="3">
                  <c:v>3376</c:v>
                </c:pt>
                <c:pt idx="4">
                  <c:v>3367</c:v>
                </c:pt>
                <c:pt idx="5">
                  <c:v>2772</c:v>
                </c:pt>
                <c:pt idx="6">
                  <c:v>2715</c:v>
                </c:pt>
                <c:pt idx="7">
                  <c:v>2807</c:v>
                </c:pt>
                <c:pt idx="8">
                  <c:v>2121</c:v>
                </c:pt>
                <c:pt idx="9">
                  <c:v>3180</c:v>
                </c:pt>
                <c:pt idx="10">
                  <c:v>2257</c:v>
                </c:pt>
                <c:pt idx="11">
                  <c:v>3644</c:v>
                </c:pt>
                <c:pt idx="12">
                  <c:v>4384</c:v>
                </c:pt>
                <c:pt idx="13">
                  <c:v>4328</c:v>
                </c:pt>
                <c:pt idx="14">
                  <c:v>5939</c:v>
                </c:pt>
                <c:pt idx="15">
                  <c:v>5005</c:v>
                </c:pt>
                <c:pt idx="16">
                  <c:v>5301</c:v>
                </c:pt>
                <c:pt idx="17">
                  <c:v>3445</c:v>
                </c:pt>
                <c:pt idx="18">
                  <c:v>4647</c:v>
                </c:pt>
                <c:pt idx="19">
                  <c:v>4169</c:v>
                </c:pt>
                <c:pt idx="20">
                  <c:v>5079</c:v>
                </c:pt>
                <c:pt idx="21">
                  <c:v>5508</c:v>
                </c:pt>
                <c:pt idx="22">
                  <c:v>5635</c:v>
                </c:pt>
                <c:pt idx="23">
                  <c:v>3522</c:v>
                </c:pt>
                <c:pt idx="24">
                  <c:v>4608</c:v>
                </c:pt>
                <c:pt idx="25">
                  <c:v>4984</c:v>
                </c:pt>
                <c:pt idx="26">
                  <c:v>5997</c:v>
                </c:pt>
                <c:pt idx="27">
                  <c:v>4705</c:v>
                </c:pt>
                <c:pt idx="28">
                  <c:v>4691</c:v>
                </c:pt>
                <c:pt idx="29">
                  <c:v>3464</c:v>
                </c:pt>
                <c:pt idx="30">
                  <c:v>4680</c:v>
                </c:pt>
                <c:pt idx="31">
                  <c:v>4896</c:v>
                </c:pt>
                <c:pt idx="32">
                  <c:v>4902</c:v>
                </c:pt>
                <c:pt idx="33" formatCode="#,##0">
                  <c:v>4463</c:v>
                </c:pt>
                <c:pt idx="34" formatCode="#,##0">
                  <c:v>5050</c:v>
                </c:pt>
                <c:pt idx="35" formatCode="#,##0">
                  <c:v>4516</c:v>
                </c:pt>
                <c:pt idx="36" formatCode="#,##0">
                  <c:v>3511</c:v>
                </c:pt>
                <c:pt idx="37" formatCode="#,##0">
                  <c:v>3754</c:v>
                </c:pt>
                <c:pt idx="38" formatCode="#,##0">
                  <c:v>3482</c:v>
                </c:pt>
                <c:pt idx="39" formatCode="#,##0">
                  <c:v>3354</c:v>
                </c:pt>
                <c:pt idx="40" formatCode="#,##0">
                  <c:v>4672</c:v>
                </c:pt>
                <c:pt idx="41" formatCode="#,##0">
                  <c:v>3943</c:v>
                </c:pt>
                <c:pt idx="42" formatCode="#,##0">
                  <c:v>3355</c:v>
                </c:pt>
                <c:pt idx="43" formatCode="#,##0">
                  <c:v>2430</c:v>
                </c:pt>
                <c:pt idx="44" formatCode="#,##0">
                  <c:v>4629</c:v>
                </c:pt>
                <c:pt idx="45" formatCode="#,##0">
                  <c:v>5597</c:v>
                </c:pt>
                <c:pt idx="46" formatCode="#,##0">
                  <c:v>4494</c:v>
                </c:pt>
                <c:pt idx="47">
                  <c:v>4134</c:v>
                </c:pt>
                <c:pt idx="48">
                  <c:v>3950</c:v>
                </c:pt>
                <c:pt idx="49">
                  <c:v>4022</c:v>
                </c:pt>
                <c:pt idx="50">
                  <c:v>5639</c:v>
                </c:pt>
                <c:pt idx="51">
                  <c:v>4223</c:v>
                </c:pt>
                <c:pt idx="52">
                  <c:v>6286</c:v>
                </c:pt>
                <c:pt idx="53">
                  <c:v>7465</c:v>
                </c:pt>
              </c:numCache>
            </c:numRef>
          </c:val>
          <c:smooth val="0"/>
          <c:extLst>
            <c:ext xmlns:c16="http://schemas.microsoft.com/office/drawing/2014/chart" uri="{C3380CC4-5D6E-409C-BE32-E72D297353CC}">
              <c16:uniqueId val="{00000001-6D6F-4EC8-80BA-BD6BE565B08B}"/>
            </c:ext>
          </c:extLst>
        </c:ser>
        <c:dLbls>
          <c:showLegendKey val="0"/>
          <c:showVal val="0"/>
          <c:showCatName val="0"/>
          <c:showSerName val="0"/>
          <c:showPercent val="0"/>
          <c:showBubbleSize val="0"/>
        </c:dLbls>
        <c:marker val="1"/>
        <c:smooth val="0"/>
        <c:axId val="416440904"/>
        <c:axId val="416439264"/>
      </c:lineChart>
      <c:catAx>
        <c:axId val="416440904"/>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b="1">
                    <a:solidFill>
                      <a:sysClr val="windowText" lastClr="000000"/>
                    </a:solidFill>
                  </a:rPr>
                  <a:t>Week</a:t>
                </a:r>
                <a:r>
                  <a:rPr lang="en-US" b="1" baseline="0">
                    <a:solidFill>
                      <a:sysClr val="windowText" lastClr="000000"/>
                    </a:solidFill>
                  </a:rPr>
                  <a:t> Ending</a:t>
                </a:r>
                <a:endParaRPr lang="en-US" b="1">
                  <a:solidFill>
                    <a:sysClr val="windowText" lastClr="000000"/>
                  </a:solidFill>
                </a:endParaRPr>
              </a:p>
            </c:rich>
          </c:tx>
          <c:layout>
            <c:manualLayout>
              <c:xMode val="edge"/>
              <c:yMode val="edge"/>
              <c:x val="0.45579476858227863"/>
              <c:y val="0.90837764268716203"/>
            </c:manualLayout>
          </c:layout>
          <c:overlay val="0"/>
          <c:spPr>
            <a:noFill/>
            <a:ln>
              <a:solidFill>
                <a:sysClr val="window" lastClr="FFFFFF"/>
              </a:solid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44546A"/>
            </a:solidFill>
            <a:round/>
          </a:ln>
          <a:effectLst/>
        </c:spPr>
        <c:txPr>
          <a:bodyPr rot="-60000000" spcFirstLastPara="1" vertOverflow="ellipsis" vert="horz" wrap="square" anchor="ctr" anchorCtr="0"/>
          <a:lstStyle/>
          <a:p>
            <a:pPr>
              <a:defRPr sz="550" b="0" i="0" u="none" strike="noStrike" kern="1200" baseline="0">
                <a:solidFill>
                  <a:sysClr val="windowText" lastClr="000000"/>
                </a:solidFill>
                <a:latin typeface="+mn-lt"/>
                <a:ea typeface="+mn-ea"/>
                <a:cs typeface="+mn-cs"/>
              </a:defRPr>
            </a:pPr>
            <a:endParaRPr lang="en-US"/>
          </a:p>
        </c:txPr>
        <c:crossAx val="416439264"/>
        <c:crosses val="autoZero"/>
        <c:auto val="1"/>
        <c:lblAlgn val="ctr"/>
        <c:lblOffset val="100"/>
        <c:noMultiLvlLbl val="0"/>
      </c:catAx>
      <c:valAx>
        <c:axId val="416439264"/>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16440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0.72742</cdr:x>
      <cdr:y>0.90391</cdr:y>
    </cdr:from>
    <cdr:to>
      <cdr:x>1</cdr:x>
      <cdr:y>1</cdr:y>
    </cdr:to>
    <cdr:sp macro="" textlink="">
      <cdr:nvSpPr>
        <cdr:cNvPr id="2" name="TextBox 1">
          <a:extLst xmlns:a="http://schemas.openxmlformats.org/drawingml/2006/main">
            <a:ext uri="{FF2B5EF4-FFF2-40B4-BE49-F238E27FC236}">
              <a16:creationId xmlns:a16="http://schemas.microsoft.com/office/drawing/2014/main" id="{E460E6BC-C473-4386-84E9-248EFBE951C1}"/>
            </a:ext>
          </a:extLst>
        </cdr:cNvPr>
        <cdr:cNvSpPr txBox="1"/>
      </cdr:nvSpPr>
      <cdr:spPr>
        <a:xfrm xmlns:a="http://schemas.openxmlformats.org/drawingml/2006/main">
          <a:off x="5390985" y="2536467"/>
          <a:ext cx="2020132" cy="2696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a:t>Source: CT DOL Analysis of HWOL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72421" cy="465138"/>
          </a:xfrm>
          <a:prstGeom prst="rect">
            <a:avLst/>
          </a:prstGeom>
        </p:spPr>
        <p:txBody>
          <a:bodyPr vert="horz" lIns="91373" tIns="45686" rIns="91373" bIns="45686" rtlCol="0"/>
          <a:lstStyle>
            <a:lvl1pPr algn="l">
              <a:defRPr sz="1200"/>
            </a:lvl1pPr>
          </a:lstStyle>
          <a:p>
            <a:endParaRPr lang="en-US" dirty="0"/>
          </a:p>
        </p:txBody>
      </p:sp>
      <p:sp>
        <p:nvSpPr>
          <p:cNvPr id="3" name="Date Placeholder 2"/>
          <p:cNvSpPr>
            <a:spLocks noGrp="1"/>
          </p:cNvSpPr>
          <p:nvPr>
            <p:ph type="dt" sz="quarter" idx="1"/>
          </p:nvPr>
        </p:nvSpPr>
        <p:spPr>
          <a:xfrm>
            <a:off x="3884031" y="0"/>
            <a:ext cx="2972421" cy="465138"/>
          </a:xfrm>
          <a:prstGeom prst="rect">
            <a:avLst/>
          </a:prstGeom>
        </p:spPr>
        <p:txBody>
          <a:bodyPr vert="horz" lIns="91373" tIns="45686" rIns="91373" bIns="45686" rtlCol="0"/>
          <a:lstStyle>
            <a:lvl1pPr algn="r">
              <a:defRPr sz="1200"/>
            </a:lvl1pPr>
          </a:lstStyle>
          <a:p>
            <a:fld id="{9802C676-1F8D-4124-B0A0-D1F4D9F101AC}" type="datetimeFigureOut">
              <a:rPr lang="en-US" smtClean="0"/>
              <a:t>3/24/2021</a:t>
            </a:fld>
            <a:endParaRPr lang="en-US" dirty="0"/>
          </a:p>
        </p:txBody>
      </p:sp>
      <p:sp>
        <p:nvSpPr>
          <p:cNvPr id="4" name="Footer Placeholder 3"/>
          <p:cNvSpPr>
            <a:spLocks noGrp="1"/>
          </p:cNvSpPr>
          <p:nvPr>
            <p:ph type="ftr" sz="quarter" idx="2"/>
          </p:nvPr>
        </p:nvSpPr>
        <p:spPr>
          <a:xfrm>
            <a:off x="4" y="8829675"/>
            <a:ext cx="2972421" cy="465138"/>
          </a:xfrm>
          <a:prstGeom prst="rect">
            <a:avLst/>
          </a:prstGeom>
        </p:spPr>
        <p:txBody>
          <a:bodyPr vert="horz" lIns="91373" tIns="45686" rIns="91373" bIns="456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31" y="8829675"/>
            <a:ext cx="2972421" cy="465138"/>
          </a:xfrm>
          <a:prstGeom prst="rect">
            <a:avLst/>
          </a:prstGeom>
        </p:spPr>
        <p:txBody>
          <a:bodyPr vert="horz" lIns="91373" tIns="45686" rIns="91373" bIns="45686" rtlCol="0" anchor="b"/>
          <a:lstStyle>
            <a:lvl1pPr algn="r">
              <a:defRPr sz="1200"/>
            </a:lvl1pPr>
          </a:lstStyle>
          <a:p>
            <a:fld id="{2625784C-7A56-402B-B00E-C646C90763CC}" type="slidenum">
              <a:rPr lang="en-US" smtClean="0"/>
              <a:t>‹#›</a:t>
            </a:fld>
            <a:endParaRPr lang="en-US" dirty="0"/>
          </a:p>
        </p:txBody>
      </p:sp>
    </p:spTree>
    <p:extLst>
      <p:ext uri="{BB962C8B-B14F-4D97-AF65-F5344CB8AC3E}">
        <p14:creationId xmlns:p14="http://schemas.microsoft.com/office/powerpoint/2010/main" val="109684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08" tIns="46555" rIns="93108" bIns="46555"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08" tIns="46555" rIns="93108" bIns="46555" rtlCol="0"/>
          <a:lstStyle>
            <a:lvl1pPr algn="r">
              <a:defRPr sz="1200"/>
            </a:lvl1pPr>
          </a:lstStyle>
          <a:p>
            <a:fld id="{99D778E1-629D-4B2E-8B30-0F9A63CFCDCB}" type="datetimeFigureOut">
              <a:rPr lang="en-US" smtClean="0"/>
              <a:t>3/24/2021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08" tIns="46555" rIns="93108" bIns="46555"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108" tIns="46555" rIns="93108" bIns="465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08" tIns="46555" rIns="93108" bIns="465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08" tIns="46555" rIns="93108" bIns="46555" rtlCol="0" anchor="b"/>
          <a:lstStyle>
            <a:lvl1pPr algn="r">
              <a:defRPr sz="1200"/>
            </a:lvl1pPr>
          </a:lstStyle>
          <a:p>
            <a:fld id="{0078D420-085E-4E59-B41C-E48E7B91EB34}" type="slidenum">
              <a:rPr lang="en-US" smtClean="0"/>
              <a:t>‹#›</a:t>
            </a:fld>
            <a:endParaRPr lang="en-US" dirty="0"/>
          </a:p>
        </p:txBody>
      </p:sp>
    </p:spTree>
    <p:extLst>
      <p:ext uri="{BB962C8B-B14F-4D97-AF65-F5344CB8AC3E}">
        <p14:creationId xmlns:p14="http://schemas.microsoft.com/office/powerpoint/2010/main" val="1227733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ACD705-9178-4B3B-8F00-57770CC37F01}" type="datetime1">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AE2E31F-ADBE-49C8-8764-A16796B8F595}" type="slidenum">
              <a:rPr lang="en-US" smtClean="0"/>
              <a:pPr/>
              <a:t>‹#›</a:t>
            </a:fld>
            <a:endParaRPr lang="en-US" dirty="0"/>
          </a:p>
        </p:txBody>
      </p:sp>
    </p:spTree>
    <p:extLst>
      <p:ext uri="{BB962C8B-B14F-4D97-AF65-F5344CB8AC3E}">
        <p14:creationId xmlns:p14="http://schemas.microsoft.com/office/powerpoint/2010/main" val="953615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3E9D2-99F1-44E4-A64B-4370A486F63A}" type="datetime1">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2E31F-ADBE-49C8-8764-A16796B8F595}" type="slidenum">
              <a:rPr lang="en-US" smtClean="0"/>
              <a:t>‹#›</a:t>
            </a:fld>
            <a:endParaRPr lang="en-US" dirty="0"/>
          </a:p>
        </p:txBody>
      </p:sp>
    </p:spTree>
    <p:extLst>
      <p:ext uri="{BB962C8B-B14F-4D97-AF65-F5344CB8AC3E}">
        <p14:creationId xmlns:p14="http://schemas.microsoft.com/office/powerpoint/2010/main" val="64182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3AF19-D414-4F39-88E0-0C70395FEC4C}" type="datetime1">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2E31F-ADBE-49C8-8764-A16796B8F595}" type="slidenum">
              <a:rPr lang="en-US" smtClean="0"/>
              <a:t>‹#›</a:t>
            </a:fld>
            <a:endParaRPr lang="en-US" dirty="0"/>
          </a:p>
        </p:txBody>
      </p:sp>
    </p:spTree>
    <p:extLst>
      <p:ext uri="{BB962C8B-B14F-4D97-AF65-F5344CB8AC3E}">
        <p14:creationId xmlns:p14="http://schemas.microsoft.com/office/powerpoint/2010/main" val="413772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C4ECEC-3FE4-496D-9B82-ABEC1820E41F}" type="datetime1">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2E31F-ADBE-49C8-8764-A16796B8F595}" type="slidenum">
              <a:rPr lang="en-US" smtClean="0"/>
              <a:t>‹#›</a:t>
            </a:fld>
            <a:endParaRPr lang="en-US" dirty="0"/>
          </a:p>
        </p:txBody>
      </p:sp>
    </p:spTree>
    <p:extLst>
      <p:ext uri="{BB962C8B-B14F-4D97-AF65-F5344CB8AC3E}">
        <p14:creationId xmlns:p14="http://schemas.microsoft.com/office/powerpoint/2010/main" val="495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58114B-DEE3-4496-822E-2460A4808FFE}" type="datetime1">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2E31F-ADBE-49C8-8764-A16796B8F595}" type="slidenum">
              <a:rPr lang="en-US" smtClean="0"/>
              <a:t>‹#›</a:t>
            </a:fld>
            <a:endParaRPr lang="en-US" dirty="0"/>
          </a:p>
        </p:txBody>
      </p:sp>
    </p:spTree>
    <p:extLst>
      <p:ext uri="{BB962C8B-B14F-4D97-AF65-F5344CB8AC3E}">
        <p14:creationId xmlns:p14="http://schemas.microsoft.com/office/powerpoint/2010/main" val="59402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859910-55C4-4925-88BE-A3A0FC35C459}" type="datetime1">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E2E31F-ADBE-49C8-8764-A16796B8F595}" type="slidenum">
              <a:rPr lang="en-US" smtClean="0"/>
              <a:t>‹#›</a:t>
            </a:fld>
            <a:endParaRPr lang="en-US" dirty="0"/>
          </a:p>
        </p:txBody>
      </p:sp>
    </p:spTree>
    <p:extLst>
      <p:ext uri="{BB962C8B-B14F-4D97-AF65-F5344CB8AC3E}">
        <p14:creationId xmlns:p14="http://schemas.microsoft.com/office/powerpoint/2010/main" val="136352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598CE1-1B87-49B5-8186-E0F7943362F3}" type="datetime1">
              <a:rPr lang="en-US" smtClean="0"/>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E2E31F-ADBE-49C8-8764-A16796B8F595}" type="slidenum">
              <a:rPr lang="en-US" smtClean="0"/>
              <a:t>‹#›</a:t>
            </a:fld>
            <a:endParaRPr lang="en-US" dirty="0"/>
          </a:p>
        </p:txBody>
      </p:sp>
    </p:spTree>
    <p:extLst>
      <p:ext uri="{BB962C8B-B14F-4D97-AF65-F5344CB8AC3E}">
        <p14:creationId xmlns:p14="http://schemas.microsoft.com/office/powerpoint/2010/main" val="2302503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B21AEF-42CD-4184-8678-D0E0A02440CE}" type="datetime1">
              <a:rPr lang="en-US" smtClean="0"/>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E2E31F-ADBE-49C8-8764-A16796B8F595}" type="slidenum">
              <a:rPr lang="en-US" smtClean="0"/>
              <a:t>‹#›</a:t>
            </a:fld>
            <a:endParaRPr lang="en-US" dirty="0"/>
          </a:p>
        </p:txBody>
      </p:sp>
    </p:spTree>
    <p:extLst>
      <p:ext uri="{BB962C8B-B14F-4D97-AF65-F5344CB8AC3E}">
        <p14:creationId xmlns:p14="http://schemas.microsoft.com/office/powerpoint/2010/main" val="407324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EC3EC-4D5B-429E-BE6E-BEC43D18A3B0}" type="datetime1">
              <a:rPr lang="en-US" smtClean="0"/>
              <a:t>3/24/2021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E2E31F-ADBE-49C8-8764-A16796B8F595}" type="slidenum">
              <a:rPr lang="en-US" smtClean="0"/>
              <a:t>‹#›</a:t>
            </a:fld>
            <a:endParaRPr lang="en-US" dirty="0"/>
          </a:p>
        </p:txBody>
      </p:sp>
    </p:spTree>
    <p:extLst>
      <p:ext uri="{BB962C8B-B14F-4D97-AF65-F5344CB8AC3E}">
        <p14:creationId xmlns:p14="http://schemas.microsoft.com/office/powerpoint/2010/main" val="197379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FA587C-948E-4D37-B701-488D159E4B4B}" type="datetime1">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E2E31F-ADBE-49C8-8764-A16796B8F595}" type="slidenum">
              <a:rPr lang="en-US" smtClean="0"/>
              <a:t>‹#›</a:t>
            </a:fld>
            <a:endParaRPr lang="en-US" dirty="0"/>
          </a:p>
        </p:txBody>
      </p:sp>
    </p:spTree>
    <p:extLst>
      <p:ext uri="{BB962C8B-B14F-4D97-AF65-F5344CB8AC3E}">
        <p14:creationId xmlns:p14="http://schemas.microsoft.com/office/powerpoint/2010/main" val="2533467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61B4CE-E90D-45F2-9DD4-59813A94A46A}" type="datetime1">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E2E31F-ADBE-49C8-8764-A16796B8F595}" type="slidenum">
              <a:rPr lang="en-US" smtClean="0"/>
              <a:t>‹#›</a:t>
            </a:fld>
            <a:endParaRPr lang="en-US" dirty="0"/>
          </a:p>
        </p:txBody>
      </p:sp>
    </p:spTree>
    <p:extLst>
      <p:ext uri="{BB962C8B-B14F-4D97-AF65-F5344CB8AC3E}">
        <p14:creationId xmlns:p14="http://schemas.microsoft.com/office/powerpoint/2010/main" val="246196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A5F48-9825-47EA-8808-3BD64B0A0D9C}" type="datetime1">
              <a:rPr lang="en-US" smtClean="0"/>
              <a:t>3/24/2021</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2E31F-ADBE-49C8-8764-A16796B8F595}" type="slidenum">
              <a:rPr lang="en-US" smtClean="0"/>
              <a:t>‹#›</a:t>
            </a:fld>
            <a:endParaRPr lang="en-US" dirty="0"/>
          </a:p>
        </p:txBody>
      </p:sp>
    </p:spTree>
    <p:extLst>
      <p:ext uri="{BB962C8B-B14F-4D97-AF65-F5344CB8AC3E}">
        <p14:creationId xmlns:p14="http://schemas.microsoft.com/office/powerpoint/2010/main" val="3632075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1.ctdol.state.ct.us/lmi/HWOL.asp"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9981" y="1084214"/>
            <a:ext cx="184731" cy="769441"/>
          </a:xfrm>
          <a:prstGeom prst="rect">
            <a:avLst/>
          </a:prstGeom>
        </p:spPr>
        <p:txBody>
          <a:bodyPr wrap="none">
            <a:spAutoFit/>
          </a:bodyPr>
          <a:lstStyle/>
          <a:p>
            <a:endParaRPr lang="en-US" sz="4400" dirty="0"/>
          </a:p>
        </p:txBody>
      </p:sp>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4" name="Rectangle 3"/>
          <p:cNvSpPr/>
          <p:nvPr/>
        </p:nvSpPr>
        <p:spPr>
          <a:xfrm>
            <a:off x="1447800" y="1676400"/>
            <a:ext cx="6248400" cy="1184940"/>
          </a:xfrm>
          <a:prstGeom prst="rect">
            <a:avLst/>
          </a:prstGeom>
        </p:spPr>
        <p:txBody>
          <a:bodyPr wrap="square">
            <a:spAutoFit/>
          </a:bodyPr>
          <a:lstStyle/>
          <a:p>
            <a:pPr algn="ctr"/>
            <a:r>
              <a:rPr lang="en-US" sz="4400" dirty="0">
                <a:effectLst>
                  <a:outerShdw blurRad="50800" dist="38100" dir="13500000" algn="br" rotWithShape="0">
                    <a:prstClr val="black">
                      <a:alpha val="40000"/>
                    </a:prstClr>
                  </a:outerShdw>
                </a:effectLst>
              </a:rPr>
              <a:t>Help Wanted Online</a:t>
            </a:r>
            <a:br>
              <a:rPr lang="en-US" sz="4400" dirty="0">
                <a:effectLst>
                  <a:outerShdw blurRad="50800" dist="38100" dir="13500000" algn="br" rotWithShape="0">
                    <a:prstClr val="black">
                      <a:alpha val="40000"/>
                    </a:prstClr>
                  </a:outerShdw>
                </a:effectLst>
              </a:rPr>
            </a:br>
            <a:r>
              <a:rPr lang="en-US" sz="2700" dirty="0">
                <a:effectLst>
                  <a:outerShdw blurRad="50800" dist="38100" dir="13500000" algn="br" rotWithShape="0">
                    <a:prstClr val="black">
                      <a:alpha val="40000"/>
                    </a:prstClr>
                  </a:outerShdw>
                </a:effectLst>
              </a:rPr>
              <a:t>A real-time measure of job postings</a:t>
            </a:r>
          </a:p>
        </p:txBody>
      </p:sp>
      <p:sp>
        <p:nvSpPr>
          <p:cNvPr id="6" name="Rectangle 5"/>
          <p:cNvSpPr/>
          <p:nvPr/>
        </p:nvSpPr>
        <p:spPr>
          <a:xfrm>
            <a:off x="2286000" y="3581400"/>
            <a:ext cx="4572000" cy="1569660"/>
          </a:xfrm>
          <a:prstGeom prst="rect">
            <a:avLst/>
          </a:prstGeom>
        </p:spPr>
        <p:txBody>
          <a:bodyPr>
            <a:spAutoFit/>
          </a:bodyPr>
          <a:lstStyle/>
          <a:p>
            <a:pPr algn="ctr"/>
            <a:r>
              <a:rPr lang="en-US" sz="2400" dirty="0"/>
              <a:t>March 2021</a:t>
            </a:r>
            <a:br>
              <a:rPr lang="en-US" sz="2400" dirty="0"/>
            </a:br>
            <a:endParaRPr lang="en-US" sz="2400" dirty="0"/>
          </a:p>
          <a:p>
            <a:pPr algn="ctr"/>
            <a:r>
              <a:rPr lang="en-US" sz="2400" dirty="0"/>
              <a:t>Office of Research</a:t>
            </a:r>
            <a:br>
              <a:rPr lang="en-US" sz="2400" dirty="0"/>
            </a:br>
            <a:r>
              <a:rPr lang="en-US" sz="2400" dirty="0"/>
              <a:t>Connecticut Department of Labor</a:t>
            </a:r>
          </a:p>
        </p:txBody>
      </p:sp>
      <p:sp>
        <p:nvSpPr>
          <p:cNvPr id="11" name="TextBox 10"/>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3" name="Slide Number Placeholder 2"/>
          <p:cNvSpPr>
            <a:spLocks noGrp="1"/>
          </p:cNvSpPr>
          <p:nvPr>
            <p:ph type="sldNum" sz="quarter" idx="12"/>
          </p:nvPr>
        </p:nvSpPr>
        <p:spPr/>
        <p:txBody>
          <a:bodyPr/>
          <a:lstStyle/>
          <a:p>
            <a:fld id="{8AE2E31F-ADBE-49C8-8764-A16796B8F595}" type="slidenum">
              <a:rPr lang="en-US" smtClean="0"/>
              <a:t>1</a:t>
            </a:fld>
            <a:endParaRPr lang="en-US" dirty="0"/>
          </a:p>
        </p:txBody>
      </p:sp>
    </p:spTree>
    <p:extLst>
      <p:ext uri="{BB962C8B-B14F-4D97-AF65-F5344CB8AC3E}">
        <p14:creationId xmlns:p14="http://schemas.microsoft.com/office/powerpoint/2010/main" val="1600325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001" y="55583"/>
            <a:ext cx="8458200"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Connecticut Job Ads by Educational Requirements</a:t>
            </a:r>
          </a:p>
        </p:txBody>
      </p:sp>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extBox 10"/>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10</a:t>
            </a:fld>
            <a:endParaRPr lang="en-US" dirty="0"/>
          </a:p>
        </p:txBody>
      </p:sp>
      <p:pic>
        <p:nvPicPr>
          <p:cNvPr id="3" name="Picture 2">
            <a:extLst>
              <a:ext uri="{FF2B5EF4-FFF2-40B4-BE49-F238E27FC236}">
                <a16:creationId xmlns:a16="http://schemas.microsoft.com/office/drawing/2014/main" id="{8B57212B-8A93-4764-8EB4-36557301D52E}"/>
              </a:ext>
            </a:extLst>
          </p:cNvPr>
          <p:cNvPicPr>
            <a:picLocks noChangeAspect="1"/>
          </p:cNvPicPr>
          <p:nvPr/>
        </p:nvPicPr>
        <p:blipFill>
          <a:blip r:embed="rId2"/>
          <a:stretch>
            <a:fillRect/>
          </a:stretch>
        </p:blipFill>
        <p:spPr>
          <a:xfrm>
            <a:off x="1708153" y="1327920"/>
            <a:ext cx="5803895" cy="4432176"/>
          </a:xfrm>
          <a:prstGeom prst="rect">
            <a:avLst/>
          </a:prstGeom>
        </p:spPr>
      </p:pic>
    </p:spTree>
    <p:extLst>
      <p:ext uri="{BB962C8B-B14F-4D97-AF65-F5344CB8AC3E}">
        <p14:creationId xmlns:p14="http://schemas.microsoft.com/office/powerpoint/2010/main" val="1431601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8973" y="315149"/>
            <a:ext cx="7766051" cy="4778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Top Certifications in Connecticut Job Ads</a:t>
            </a:r>
            <a:br>
              <a:rPr lang="en-US" sz="3200" dirty="0"/>
            </a:br>
            <a:endParaRPr lang="en-US" sz="1600" dirty="0"/>
          </a:p>
        </p:txBody>
      </p:sp>
      <p:sp>
        <p:nvSpPr>
          <p:cNvPr id="18" name="Rectangle 17"/>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4" name="TextBox 13"/>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11</a:t>
            </a:fld>
            <a:endParaRPr lang="en-US" dirty="0"/>
          </a:p>
        </p:txBody>
      </p:sp>
      <p:pic>
        <p:nvPicPr>
          <p:cNvPr id="4" name="Picture 3">
            <a:extLst>
              <a:ext uri="{FF2B5EF4-FFF2-40B4-BE49-F238E27FC236}">
                <a16:creationId xmlns:a16="http://schemas.microsoft.com/office/drawing/2014/main" id="{DF8D3940-CDDD-4A8C-96FC-A924622E408F}"/>
              </a:ext>
            </a:extLst>
          </p:cNvPr>
          <p:cNvPicPr>
            <a:picLocks noChangeAspect="1"/>
          </p:cNvPicPr>
          <p:nvPr/>
        </p:nvPicPr>
        <p:blipFill>
          <a:blip r:embed="rId2"/>
          <a:stretch>
            <a:fillRect/>
          </a:stretch>
        </p:blipFill>
        <p:spPr>
          <a:xfrm>
            <a:off x="190500" y="1143000"/>
            <a:ext cx="8763000" cy="3850409"/>
          </a:xfrm>
          <a:prstGeom prst="rect">
            <a:avLst/>
          </a:prstGeom>
        </p:spPr>
      </p:pic>
    </p:spTree>
    <p:extLst>
      <p:ext uri="{BB962C8B-B14F-4D97-AF65-F5344CB8AC3E}">
        <p14:creationId xmlns:p14="http://schemas.microsoft.com/office/powerpoint/2010/main" val="516702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8974" y="280388"/>
            <a:ext cx="7766051" cy="5540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Top Skills in Connecticut Job Ads</a:t>
            </a:r>
            <a:br>
              <a:rPr lang="en-US" sz="3200" dirty="0"/>
            </a:br>
            <a:endParaRPr lang="en-US" sz="1600" dirty="0"/>
          </a:p>
        </p:txBody>
      </p:sp>
      <p:sp>
        <p:nvSpPr>
          <p:cNvPr id="18" name="Rectangle 17"/>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12</a:t>
            </a:fld>
            <a:endParaRPr lang="en-US" dirty="0"/>
          </a:p>
        </p:txBody>
      </p:sp>
      <p:pic>
        <p:nvPicPr>
          <p:cNvPr id="4" name="Picture 3">
            <a:extLst>
              <a:ext uri="{FF2B5EF4-FFF2-40B4-BE49-F238E27FC236}">
                <a16:creationId xmlns:a16="http://schemas.microsoft.com/office/drawing/2014/main" id="{B3967239-0F5D-41A8-9E30-9695B8792F41}"/>
              </a:ext>
            </a:extLst>
          </p:cNvPr>
          <p:cNvPicPr>
            <a:picLocks noChangeAspect="1"/>
          </p:cNvPicPr>
          <p:nvPr/>
        </p:nvPicPr>
        <p:blipFill>
          <a:blip r:embed="rId2"/>
          <a:stretch>
            <a:fillRect/>
          </a:stretch>
        </p:blipFill>
        <p:spPr>
          <a:xfrm>
            <a:off x="257174" y="1074427"/>
            <a:ext cx="8629650" cy="4972050"/>
          </a:xfrm>
          <a:prstGeom prst="rect">
            <a:avLst/>
          </a:prstGeom>
        </p:spPr>
      </p:pic>
    </p:spTree>
    <p:extLst>
      <p:ext uri="{BB962C8B-B14F-4D97-AF65-F5344CB8AC3E}">
        <p14:creationId xmlns:p14="http://schemas.microsoft.com/office/powerpoint/2010/main" val="2003885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97940" y="381002"/>
            <a:ext cx="7766051" cy="5540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Top Skills by Industry in Connecticut Job Ads</a:t>
            </a:r>
            <a:endParaRPr lang="en-US" sz="1600" dirty="0"/>
          </a:p>
        </p:txBody>
      </p:sp>
      <p:sp>
        <p:nvSpPr>
          <p:cNvPr id="18" name="Rectangle 17"/>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3" name="Slide Number Placeholder 2"/>
          <p:cNvSpPr>
            <a:spLocks noGrp="1"/>
          </p:cNvSpPr>
          <p:nvPr>
            <p:ph type="sldNum" sz="quarter" idx="12"/>
          </p:nvPr>
        </p:nvSpPr>
        <p:spPr/>
        <p:txBody>
          <a:bodyPr/>
          <a:lstStyle/>
          <a:p>
            <a:fld id="{8AE2E31F-ADBE-49C8-8764-A16796B8F595}" type="slidenum">
              <a:rPr lang="en-US" smtClean="0"/>
              <a:t>13</a:t>
            </a:fld>
            <a:endParaRPr lang="en-US" dirty="0"/>
          </a:p>
        </p:txBody>
      </p:sp>
      <p:pic>
        <p:nvPicPr>
          <p:cNvPr id="4" name="Picture 3">
            <a:extLst>
              <a:ext uri="{FF2B5EF4-FFF2-40B4-BE49-F238E27FC236}">
                <a16:creationId xmlns:a16="http://schemas.microsoft.com/office/drawing/2014/main" id="{231278DD-F3B8-49A7-B637-F00339990286}"/>
              </a:ext>
            </a:extLst>
          </p:cNvPr>
          <p:cNvPicPr>
            <a:picLocks noChangeAspect="1"/>
          </p:cNvPicPr>
          <p:nvPr/>
        </p:nvPicPr>
        <p:blipFill>
          <a:blip r:embed="rId2"/>
          <a:stretch>
            <a:fillRect/>
          </a:stretch>
        </p:blipFill>
        <p:spPr>
          <a:xfrm>
            <a:off x="85725" y="1219984"/>
            <a:ext cx="8972550" cy="4781550"/>
          </a:xfrm>
          <a:prstGeom prst="rect">
            <a:avLst/>
          </a:prstGeom>
        </p:spPr>
      </p:pic>
    </p:spTree>
    <p:extLst>
      <p:ext uri="{BB962C8B-B14F-4D97-AF65-F5344CB8AC3E}">
        <p14:creationId xmlns:p14="http://schemas.microsoft.com/office/powerpoint/2010/main" val="2009649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97940" y="381002"/>
            <a:ext cx="7766051" cy="5540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Top Skills by Industry in Connecticut Job Ads </a:t>
            </a:r>
            <a:r>
              <a:rPr lang="en-US" sz="2200" dirty="0"/>
              <a:t>(Continued)</a:t>
            </a:r>
          </a:p>
        </p:txBody>
      </p:sp>
      <p:sp>
        <p:nvSpPr>
          <p:cNvPr id="18" name="Rectangle 17"/>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4" name="Slide Number Placeholder 3"/>
          <p:cNvSpPr>
            <a:spLocks noGrp="1"/>
          </p:cNvSpPr>
          <p:nvPr>
            <p:ph type="sldNum" sz="quarter" idx="12"/>
          </p:nvPr>
        </p:nvSpPr>
        <p:spPr/>
        <p:txBody>
          <a:bodyPr/>
          <a:lstStyle/>
          <a:p>
            <a:fld id="{8AE2E31F-ADBE-49C8-8764-A16796B8F595}" type="slidenum">
              <a:rPr lang="en-US" smtClean="0"/>
              <a:t>14</a:t>
            </a:fld>
            <a:endParaRPr lang="en-US" dirty="0"/>
          </a:p>
        </p:txBody>
      </p:sp>
      <p:pic>
        <p:nvPicPr>
          <p:cNvPr id="2" name="Picture 1">
            <a:extLst>
              <a:ext uri="{FF2B5EF4-FFF2-40B4-BE49-F238E27FC236}">
                <a16:creationId xmlns:a16="http://schemas.microsoft.com/office/drawing/2014/main" id="{CEE8816A-CE49-41C6-A631-7B9C974D6D93}"/>
              </a:ext>
            </a:extLst>
          </p:cNvPr>
          <p:cNvPicPr>
            <a:picLocks noChangeAspect="1"/>
          </p:cNvPicPr>
          <p:nvPr/>
        </p:nvPicPr>
        <p:blipFill>
          <a:blip r:embed="rId2"/>
          <a:stretch>
            <a:fillRect/>
          </a:stretch>
        </p:blipFill>
        <p:spPr>
          <a:xfrm>
            <a:off x="1352550" y="1219984"/>
            <a:ext cx="6438900" cy="4781550"/>
          </a:xfrm>
          <a:prstGeom prst="rect">
            <a:avLst/>
          </a:prstGeom>
        </p:spPr>
      </p:pic>
    </p:spTree>
    <p:extLst>
      <p:ext uri="{BB962C8B-B14F-4D97-AF65-F5344CB8AC3E}">
        <p14:creationId xmlns:p14="http://schemas.microsoft.com/office/powerpoint/2010/main" val="1178359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extBox 10"/>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3" name="Slide Number Placeholder 2"/>
          <p:cNvSpPr>
            <a:spLocks noGrp="1"/>
          </p:cNvSpPr>
          <p:nvPr>
            <p:ph type="sldNum" sz="quarter" idx="12"/>
          </p:nvPr>
        </p:nvSpPr>
        <p:spPr/>
        <p:txBody>
          <a:bodyPr/>
          <a:lstStyle/>
          <a:p>
            <a:fld id="{8AE2E31F-ADBE-49C8-8764-A16796B8F595}" type="slidenum">
              <a:rPr lang="en-US" smtClean="0"/>
              <a:t>15</a:t>
            </a:fld>
            <a:endParaRPr lang="en-US" dirty="0"/>
          </a:p>
        </p:txBody>
      </p:sp>
      <p:pic>
        <p:nvPicPr>
          <p:cNvPr id="2" name="Picture 1">
            <a:extLst>
              <a:ext uri="{FF2B5EF4-FFF2-40B4-BE49-F238E27FC236}">
                <a16:creationId xmlns:a16="http://schemas.microsoft.com/office/drawing/2014/main" id="{7C1374AF-A6E9-4A74-9899-9743ADBC8AA8}"/>
              </a:ext>
            </a:extLst>
          </p:cNvPr>
          <p:cNvPicPr>
            <a:picLocks noChangeAspect="1"/>
          </p:cNvPicPr>
          <p:nvPr/>
        </p:nvPicPr>
        <p:blipFill>
          <a:blip r:embed="rId2"/>
          <a:stretch>
            <a:fillRect/>
          </a:stretch>
        </p:blipFill>
        <p:spPr>
          <a:xfrm>
            <a:off x="2405062" y="91369"/>
            <a:ext cx="4333875" cy="6110424"/>
          </a:xfrm>
          <a:prstGeom prst="rect">
            <a:avLst/>
          </a:prstGeom>
        </p:spPr>
      </p:pic>
    </p:spTree>
    <p:extLst>
      <p:ext uri="{BB962C8B-B14F-4D97-AF65-F5344CB8AC3E}">
        <p14:creationId xmlns:p14="http://schemas.microsoft.com/office/powerpoint/2010/main" val="3435499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0"/>
            <a:ext cx="8381999" cy="467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t>Connecticut Employers with the Most Job Ads</a:t>
            </a:r>
          </a:p>
        </p:txBody>
      </p:sp>
      <p:sp>
        <p:nvSpPr>
          <p:cNvPr id="11" name="Rectangle 10"/>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0" name="TextBox 9"/>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16</a:t>
            </a:fld>
            <a:endParaRPr lang="en-US" dirty="0"/>
          </a:p>
        </p:txBody>
      </p:sp>
      <p:pic>
        <p:nvPicPr>
          <p:cNvPr id="3" name="Picture 2">
            <a:extLst>
              <a:ext uri="{FF2B5EF4-FFF2-40B4-BE49-F238E27FC236}">
                <a16:creationId xmlns:a16="http://schemas.microsoft.com/office/drawing/2014/main" id="{C15931D0-D84B-45B0-80AC-DBCFA417CDE4}"/>
              </a:ext>
            </a:extLst>
          </p:cNvPr>
          <p:cNvPicPr>
            <a:picLocks noChangeAspect="1"/>
          </p:cNvPicPr>
          <p:nvPr/>
        </p:nvPicPr>
        <p:blipFill>
          <a:blip r:embed="rId2"/>
          <a:stretch>
            <a:fillRect/>
          </a:stretch>
        </p:blipFill>
        <p:spPr>
          <a:xfrm>
            <a:off x="1435519" y="506166"/>
            <a:ext cx="6272961" cy="5734651"/>
          </a:xfrm>
          <a:prstGeom prst="rect">
            <a:avLst/>
          </a:prstGeom>
        </p:spPr>
      </p:pic>
    </p:spTree>
    <p:extLst>
      <p:ext uri="{BB962C8B-B14F-4D97-AF65-F5344CB8AC3E}">
        <p14:creationId xmlns:p14="http://schemas.microsoft.com/office/powerpoint/2010/main" val="4178875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7" name="TextBox 6"/>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17</a:t>
            </a:fld>
            <a:endParaRPr lang="en-US" dirty="0"/>
          </a:p>
        </p:txBody>
      </p:sp>
      <p:sp>
        <p:nvSpPr>
          <p:cNvPr id="8" name="Title 1">
            <a:extLst>
              <a:ext uri="{FF2B5EF4-FFF2-40B4-BE49-F238E27FC236}">
                <a16:creationId xmlns:a16="http://schemas.microsoft.com/office/drawing/2014/main" id="{8B246DF2-A167-4159-9E44-3B767B450024}"/>
              </a:ext>
            </a:extLst>
          </p:cNvPr>
          <p:cNvSpPr txBox="1">
            <a:spLocks/>
          </p:cNvSpPr>
          <p:nvPr/>
        </p:nvSpPr>
        <p:spPr>
          <a:xfrm>
            <a:off x="533400" y="0"/>
            <a:ext cx="8381999" cy="467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t>Connecticut Occupations with the Most Job Ads</a:t>
            </a:r>
          </a:p>
        </p:txBody>
      </p:sp>
      <p:pic>
        <p:nvPicPr>
          <p:cNvPr id="5" name="Picture 4">
            <a:extLst>
              <a:ext uri="{FF2B5EF4-FFF2-40B4-BE49-F238E27FC236}">
                <a16:creationId xmlns:a16="http://schemas.microsoft.com/office/drawing/2014/main" id="{460B015F-E9D8-43F0-A0F9-8C690285DB9F}"/>
              </a:ext>
            </a:extLst>
          </p:cNvPr>
          <p:cNvPicPr>
            <a:picLocks noChangeAspect="1"/>
          </p:cNvPicPr>
          <p:nvPr/>
        </p:nvPicPr>
        <p:blipFill>
          <a:blip r:embed="rId2"/>
          <a:stretch>
            <a:fillRect/>
          </a:stretch>
        </p:blipFill>
        <p:spPr>
          <a:xfrm>
            <a:off x="293379" y="763797"/>
            <a:ext cx="8557242" cy="5330406"/>
          </a:xfrm>
          <a:prstGeom prst="rect">
            <a:avLst/>
          </a:prstGeom>
        </p:spPr>
      </p:pic>
    </p:spTree>
    <p:extLst>
      <p:ext uri="{BB962C8B-B14F-4D97-AF65-F5344CB8AC3E}">
        <p14:creationId xmlns:p14="http://schemas.microsoft.com/office/powerpoint/2010/main" val="662968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44979" y="1143001"/>
            <a:ext cx="6254044" cy="1362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Labor Market Area Data</a:t>
            </a:r>
          </a:p>
        </p:txBody>
      </p:sp>
      <p:sp>
        <p:nvSpPr>
          <p:cNvPr id="9" name="Text Placeholder 2"/>
          <p:cNvSpPr txBox="1">
            <a:spLocks/>
          </p:cNvSpPr>
          <p:nvPr/>
        </p:nvSpPr>
        <p:spPr>
          <a:xfrm>
            <a:off x="914402" y="2286001"/>
            <a:ext cx="8140700" cy="32861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Tx/>
              <a:buChar char="-"/>
            </a:pPr>
            <a:r>
              <a:rPr lang="en-US" dirty="0">
                <a:solidFill>
                  <a:schemeClr val="accent1">
                    <a:lumMod val="50000"/>
                  </a:schemeClr>
                </a:solidFill>
              </a:rPr>
              <a:t>Labor Market Area Highlights</a:t>
            </a:r>
          </a:p>
          <a:p>
            <a:pPr marL="457200" indent="-457200" algn="l">
              <a:buFontTx/>
              <a:buChar char="-"/>
            </a:pPr>
            <a:r>
              <a:rPr lang="en-US" dirty="0">
                <a:solidFill>
                  <a:schemeClr val="accent1">
                    <a:lumMod val="50000"/>
                  </a:schemeClr>
                </a:solidFill>
              </a:rPr>
              <a:t>Job Ads by Industry</a:t>
            </a:r>
          </a:p>
          <a:p>
            <a:pPr marL="457200" indent="-457200" algn="l">
              <a:buFontTx/>
              <a:buChar char="-"/>
            </a:pPr>
            <a:r>
              <a:rPr lang="en-US" dirty="0">
                <a:solidFill>
                  <a:schemeClr val="accent1">
                    <a:lumMod val="50000"/>
                  </a:schemeClr>
                </a:solidFill>
              </a:rPr>
              <a:t>Job Ads by Location</a:t>
            </a:r>
          </a:p>
          <a:p>
            <a:pPr marL="457200" indent="-457200" algn="l">
              <a:buFontTx/>
              <a:buChar char="-"/>
            </a:pPr>
            <a:r>
              <a:rPr lang="en-US" dirty="0">
                <a:solidFill>
                  <a:schemeClr val="accent1">
                    <a:lumMod val="50000"/>
                  </a:schemeClr>
                </a:solidFill>
              </a:rPr>
              <a:t>Employers With The Most Job Ads</a:t>
            </a:r>
          </a:p>
          <a:p>
            <a:pPr marL="457200" indent="-457200" algn="l">
              <a:buFontTx/>
              <a:buChar char="-"/>
            </a:pPr>
            <a:r>
              <a:rPr lang="en-US" dirty="0">
                <a:solidFill>
                  <a:schemeClr val="accent1">
                    <a:lumMod val="50000"/>
                  </a:schemeClr>
                </a:solidFill>
              </a:rPr>
              <a:t>Occupations With The Most Job Ads</a:t>
            </a:r>
          </a:p>
        </p:txBody>
      </p:sp>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7" name="TextBox 6"/>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18</a:t>
            </a:fld>
            <a:endParaRPr lang="en-US" dirty="0"/>
          </a:p>
        </p:txBody>
      </p:sp>
    </p:spTree>
    <p:extLst>
      <p:ext uri="{BB962C8B-B14F-4D97-AF65-F5344CB8AC3E}">
        <p14:creationId xmlns:p14="http://schemas.microsoft.com/office/powerpoint/2010/main" val="2170289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938" y="838202"/>
            <a:ext cx="5942140" cy="646331"/>
          </a:xfrm>
          <a:prstGeom prst="rect">
            <a:avLst/>
          </a:prstGeom>
        </p:spPr>
        <p:txBody>
          <a:bodyPr wrap="none">
            <a:spAutoFit/>
          </a:bodyPr>
          <a:lstStyle/>
          <a:p>
            <a:pPr algn="ctr"/>
            <a:r>
              <a:rPr lang="en-US" sz="3600" dirty="0"/>
              <a:t>Labor Market Area Highlights </a:t>
            </a:r>
          </a:p>
        </p:txBody>
      </p:sp>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6" name="TextBox 5"/>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3" name="Slide Number Placeholder 2"/>
          <p:cNvSpPr>
            <a:spLocks noGrp="1"/>
          </p:cNvSpPr>
          <p:nvPr>
            <p:ph type="sldNum" sz="quarter" idx="12"/>
          </p:nvPr>
        </p:nvSpPr>
        <p:spPr/>
        <p:txBody>
          <a:bodyPr/>
          <a:lstStyle/>
          <a:p>
            <a:fld id="{8AE2E31F-ADBE-49C8-8764-A16796B8F595}" type="slidenum">
              <a:rPr lang="en-US" smtClean="0"/>
              <a:t>19</a:t>
            </a:fld>
            <a:endParaRPr lang="en-US" dirty="0"/>
          </a:p>
        </p:txBody>
      </p:sp>
      <p:pic>
        <p:nvPicPr>
          <p:cNvPr id="5" name="Picture 4">
            <a:extLst>
              <a:ext uri="{FF2B5EF4-FFF2-40B4-BE49-F238E27FC236}">
                <a16:creationId xmlns:a16="http://schemas.microsoft.com/office/drawing/2014/main" id="{D9B31181-53A8-4B5B-A98C-F3B3210D9DA9}"/>
              </a:ext>
            </a:extLst>
          </p:cNvPr>
          <p:cNvPicPr>
            <a:picLocks noChangeAspect="1"/>
          </p:cNvPicPr>
          <p:nvPr/>
        </p:nvPicPr>
        <p:blipFill>
          <a:blip r:embed="rId2"/>
          <a:stretch>
            <a:fillRect/>
          </a:stretch>
        </p:blipFill>
        <p:spPr>
          <a:xfrm>
            <a:off x="304800" y="1676400"/>
            <a:ext cx="8534400" cy="4164181"/>
          </a:xfrm>
          <a:prstGeom prst="rect">
            <a:avLst/>
          </a:prstGeom>
        </p:spPr>
      </p:pic>
    </p:spTree>
    <p:extLst>
      <p:ext uri="{BB962C8B-B14F-4D97-AF65-F5344CB8AC3E}">
        <p14:creationId xmlns:p14="http://schemas.microsoft.com/office/powerpoint/2010/main" val="73257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9979" y="1084214"/>
            <a:ext cx="3764044" cy="769441"/>
          </a:xfrm>
          <a:prstGeom prst="rect">
            <a:avLst/>
          </a:prstGeom>
        </p:spPr>
        <p:txBody>
          <a:bodyPr wrap="none">
            <a:spAutoFit/>
          </a:bodyPr>
          <a:lstStyle/>
          <a:p>
            <a:r>
              <a:rPr lang="en-US" sz="4400" dirty="0"/>
              <a:t>What is HWOL?</a:t>
            </a:r>
          </a:p>
        </p:txBody>
      </p:sp>
      <p:sp>
        <p:nvSpPr>
          <p:cNvPr id="3" name="Rectangle 2"/>
          <p:cNvSpPr/>
          <p:nvPr/>
        </p:nvSpPr>
        <p:spPr>
          <a:xfrm>
            <a:off x="2286000" y="1981200"/>
            <a:ext cx="4572000" cy="3785652"/>
          </a:xfrm>
          <a:prstGeom prst="rect">
            <a:avLst/>
          </a:prstGeom>
        </p:spPr>
        <p:txBody>
          <a:bodyPr>
            <a:spAutoFit/>
          </a:bodyPr>
          <a:lstStyle/>
          <a:p>
            <a:r>
              <a:rPr lang="en-US" sz="2400" b="1" i="1" dirty="0"/>
              <a:t>The Conference Board Help Wanted Online</a:t>
            </a:r>
            <a:r>
              <a:rPr lang="en-US" sz="2400" dirty="0"/>
              <a:t>® Data Series (HWOL) measures the number of new, first-time Online job postings  and jobs reposted from the previous month for over 50,000 Internet job boards, corporate boards and smaller job sites that serve niche markets and smaller geographic areas.</a:t>
            </a:r>
          </a:p>
        </p:txBody>
      </p:sp>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extBox 10"/>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4" name="Slide Number Placeholder 3"/>
          <p:cNvSpPr>
            <a:spLocks noGrp="1"/>
          </p:cNvSpPr>
          <p:nvPr>
            <p:ph type="sldNum" sz="quarter" idx="12"/>
          </p:nvPr>
        </p:nvSpPr>
        <p:spPr/>
        <p:txBody>
          <a:bodyPr/>
          <a:lstStyle/>
          <a:p>
            <a:fld id="{8AE2E31F-ADBE-49C8-8764-A16796B8F595}" type="slidenum">
              <a:rPr lang="en-US" smtClean="0"/>
              <a:t>2</a:t>
            </a:fld>
            <a:endParaRPr lang="en-US" dirty="0"/>
          </a:p>
        </p:txBody>
      </p:sp>
    </p:spTree>
    <p:extLst>
      <p:ext uri="{BB962C8B-B14F-4D97-AF65-F5344CB8AC3E}">
        <p14:creationId xmlns:p14="http://schemas.microsoft.com/office/powerpoint/2010/main" val="164366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extBox 10"/>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20</a:t>
            </a:fld>
            <a:endParaRPr lang="en-US" dirty="0"/>
          </a:p>
        </p:txBody>
      </p:sp>
      <p:pic>
        <p:nvPicPr>
          <p:cNvPr id="4" name="Picture 3">
            <a:extLst>
              <a:ext uri="{FF2B5EF4-FFF2-40B4-BE49-F238E27FC236}">
                <a16:creationId xmlns:a16="http://schemas.microsoft.com/office/drawing/2014/main" id="{EA1EA44D-7CAD-4619-A8DB-D1537B4E4987}"/>
              </a:ext>
            </a:extLst>
          </p:cNvPr>
          <p:cNvPicPr>
            <a:picLocks noChangeAspect="1"/>
          </p:cNvPicPr>
          <p:nvPr/>
        </p:nvPicPr>
        <p:blipFill>
          <a:blip r:embed="rId2"/>
          <a:stretch>
            <a:fillRect/>
          </a:stretch>
        </p:blipFill>
        <p:spPr>
          <a:xfrm>
            <a:off x="2476500" y="164597"/>
            <a:ext cx="4191000" cy="5987143"/>
          </a:xfrm>
          <a:prstGeom prst="rect">
            <a:avLst/>
          </a:prstGeom>
        </p:spPr>
      </p:pic>
    </p:spTree>
    <p:extLst>
      <p:ext uri="{BB962C8B-B14F-4D97-AF65-F5344CB8AC3E}">
        <p14:creationId xmlns:p14="http://schemas.microsoft.com/office/powerpoint/2010/main" val="4229398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1089377" y="-152400"/>
            <a:ext cx="6965245" cy="9305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Hartford LMA Job Ads by Location</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21</a:t>
            </a:fld>
            <a:endParaRPr lang="en-US" dirty="0"/>
          </a:p>
        </p:txBody>
      </p:sp>
      <p:pic>
        <p:nvPicPr>
          <p:cNvPr id="3" name="Picture 2">
            <a:extLst>
              <a:ext uri="{FF2B5EF4-FFF2-40B4-BE49-F238E27FC236}">
                <a16:creationId xmlns:a16="http://schemas.microsoft.com/office/drawing/2014/main" id="{FA76608C-5099-48BE-85B0-4A1EF1D36582}"/>
              </a:ext>
            </a:extLst>
          </p:cNvPr>
          <p:cNvPicPr>
            <a:picLocks noChangeAspect="1"/>
          </p:cNvPicPr>
          <p:nvPr/>
        </p:nvPicPr>
        <p:blipFill>
          <a:blip r:embed="rId2"/>
          <a:stretch>
            <a:fillRect/>
          </a:stretch>
        </p:blipFill>
        <p:spPr>
          <a:xfrm>
            <a:off x="2871786" y="651475"/>
            <a:ext cx="3400426" cy="5555050"/>
          </a:xfrm>
          <a:prstGeom prst="rect">
            <a:avLst/>
          </a:prstGeom>
        </p:spPr>
      </p:pic>
    </p:spTree>
    <p:extLst>
      <p:ext uri="{BB962C8B-B14F-4D97-AF65-F5344CB8AC3E}">
        <p14:creationId xmlns:p14="http://schemas.microsoft.com/office/powerpoint/2010/main" val="3632385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1089379" y="-6694"/>
            <a:ext cx="6965245"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Hartford LMA Employers            </a:t>
            </a:r>
          </a:p>
          <a:p>
            <a:r>
              <a:rPr lang="en-US" sz="3200" dirty="0"/>
              <a:t>with the Most Job Ads</a:t>
            </a:r>
          </a:p>
        </p:txBody>
      </p:sp>
      <p:sp>
        <p:nvSpPr>
          <p:cNvPr id="14" name="Content Placeholder 2"/>
          <p:cNvSpPr txBox="1">
            <a:spLocks/>
          </p:cNvSpPr>
          <p:nvPr/>
        </p:nvSpPr>
        <p:spPr>
          <a:xfrm>
            <a:off x="914400" y="1066800"/>
            <a:ext cx="3657599" cy="400714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Hartford Healthcare</a:t>
            </a:r>
          </a:p>
          <a:p>
            <a:r>
              <a:rPr lang="en-US" sz="1500" dirty="0"/>
              <a:t>Cigna Corporation</a:t>
            </a:r>
          </a:p>
          <a:p>
            <a:r>
              <a:rPr lang="en-US" sz="1500" dirty="0"/>
              <a:t>CVS Health</a:t>
            </a:r>
          </a:p>
          <a:p>
            <a:r>
              <a:rPr lang="en-US" sz="1500" dirty="0"/>
              <a:t>Ernst &amp; Young</a:t>
            </a:r>
          </a:p>
          <a:p>
            <a:r>
              <a:rPr lang="en-US" sz="1500" dirty="0"/>
              <a:t>Travelers</a:t>
            </a:r>
          </a:p>
          <a:p>
            <a:r>
              <a:rPr lang="en-US" sz="1500" dirty="0"/>
              <a:t>Trinity Health</a:t>
            </a:r>
          </a:p>
          <a:p>
            <a:r>
              <a:rPr lang="en-US" sz="1500" dirty="0"/>
              <a:t>University of Connecticut</a:t>
            </a:r>
          </a:p>
          <a:p>
            <a:r>
              <a:rPr lang="en-US" sz="1500" dirty="0"/>
              <a:t>Allied Universal</a:t>
            </a:r>
          </a:p>
          <a:p>
            <a:r>
              <a:rPr lang="en-US" sz="1500" dirty="0"/>
              <a:t>The Hartford Financial Group</a:t>
            </a:r>
          </a:p>
          <a:p>
            <a:r>
              <a:rPr lang="en-US" sz="1500" dirty="0"/>
              <a:t>The Home Depot Incorporated</a:t>
            </a:r>
          </a:p>
          <a:p>
            <a:r>
              <a:rPr lang="en-US" sz="1500" dirty="0"/>
              <a:t>Accenture</a:t>
            </a:r>
          </a:p>
          <a:p>
            <a:r>
              <a:rPr lang="en-US" sz="1500" dirty="0"/>
              <a:t>Petco</a:t>
            </a:r>
          </a:p>
          <a:p>
            <a:r>
              <a:rPr lang="en-US" sz="1500" dirty="0"/>
              <a:t>Community Health Center, Inc.</a:t>
            </a:r>
          </a:p>
          <a:p>
            <a:r>
              <a:rPr lang="en-US" sz="1500" dirty="0"/>
              <a:t>Lowe's Companies, Inc</a:t>
            </a:r>
          </a:p>
          <a:p>
            <a:r>
              <a:rPr lang="en-US" sz="1500" dirty="0" err="1"/>
              <a:t>Guidehouse</a:t>
            </a:r>
            <a:endParaRPr lang="en-US" sz="1500" dirty="0"/>
          </a:p>
          <a:p>
            <a:r>
              <a:rPr lang="en-US" sz="1500" dirty="0"/>
              <a:t>Hospital For Special Care</a:t>
            </a:r>
          </a:p>
          <a:p>
            <a:r>
              <a:rPr lang="en-US" sz="1500" dirty="0"/>
              <a:t>Black &amp; Veatch</a:t>
            </a:r>
          </a:p>
          <a:p>
            <a:r>
              <a:rPr lang="en-US" sz="1500" dirty="0"/>
              <a:t>William W. Backus Hospital</a:t>
            </a:r>
          </a:p>
          <a:p>
            <a:r>
              <a:rPr lang="en-US" sz="1500" dirty="0"/>
              <a:t>Whole Foods Market, Inc.</a:t>
            </a:r>
          </a:p>
        </p:txBody>
      </p:sp>
      <p:sp>
        <p:nvSpPr>
          <p:cNvPr id="15" name="Content Placeholder 3"/>
          <p:cNvSpPr txBox="1">
            <a:spLocks/>
          </p:cNvSpPr>
          <p:nvPr/>
        </p:nvSpPr>
        <p:spPr>
          <a:xfrm>
            <a:off x="4948838" y="1075567"/>
            <a:ext cx="3741139" cy="399838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State of Connecticut</a:t>
            </a:r>
          </a:p>
          <a:p>
            <a:r>
              <a:rPr lang="en-US" sz="1500" dirty="0"/>
              <a:t>Raytheon</a:t>
            </a:r>
          </a:p>
          <a:p>
            <a:r>
              <a:rPr lang="en-US" sz="1500" dirty="0"/>
              <a:t>UnitedHealth Group</a:t>
            </a:r>
          </a:p>
          <a:p>
            <a:r>
              <a:rPr lang="en-US" sz="1500" dirty="0"/>
              <a:t>Eastern Connecticut Health Network</a:t>
            </a:r>
          </a:p>
          <a:p>
            <a:r>
              <a:rPr lang="en-US" sz="1500" dirty="0"/>
              <a:t>Deloitte</a:t>
            </a:r>
          </a:p>
          <a:p>
            <a:r>
              <a:rPr lang="en-US" sz="1500" dirty="0"/>
              <a:t>Walgreens Boots Alliance Inc</a:t>
            </a:r>
          </a:p>
          <a:p>
            <a:r>
              <a:rPr lang="en-US" sz="1500" dirty="0"/>
              <a:t>Stanley Black &amp; Decker</a:t>
            </a:r>
          </a:p>
          <a:p>
            <a:r>
              <a:rPr lang="en-US" sz="1500" dirty="0" err="1"/>
              <a:t>Dattco</a:t>
            </a:r>
            <a:r>
              <a:rPr lang="en-US" sz="1500" dirty="0"/>
              <a:t> Travel</a:t>
            </a:r>
          </a:p>
          <a:p>
            <a:r>
              <a:rPr lang="en-US" sz="1500" dirty="0" err="1"/>
              <a:t>EverSource</a:t>
            </a:r>
            <a:endParaRPr lang="en-US" sz="1500" dirty="0"/>
          </a:p>
          <a:p>
            <a:r>
              <a:rPr lang="en-US" sz="1500" dirty="0"/>
              <a:t>Genesis Healthcare Corporation</a:t>
            </a:r>
          </a:p>
          <a:p>
            <a:r>
              <a:rPr lang="en-US" sz="1500" dirty="0"/>
              <a:t>Pearson</a:t>
            </a:r>
          </a:p>
          <a:p>
            <a:r>
              <a:rPr lang="en-US" sz="1500" dirty="0"/>
              <a:t>Eversource Energy</a:t>
            </a:r>
          </a:p>
          <a:p>
            <a:r>
              <a:rPr lang="en-US" sz="1500" dirty="0"/>
              <a:t>Fiserv</a:t>
            </a:r>
          </a:p>
          <a:p>
            <a:r>
              <a:rPr lang="en-US" sz="1500" dirty="0"/>
              <a:t>Wheeler Clinic</a:t>
            </a:r>
          </a:p>
          <a:p>
            <a:r>
              <a:rPr lang="en-US" sz="1500" dirty="0"/>
              <a:t>Brookdale Senior Living</a:t>
            </a:r>
          </a:p>
          <a:p>
            <a:r>
              <a:rPr lang="en-US" sz="1500" dirty="0"/>
              <a:t>Advance Auto Parts Incorporated</a:t>
            </a:r>
          </a:p>
          <a:p>
            <a:r>
              <a:rPr lang="en-US" sz="1500" dirty="0"/>
              <a:t>ECHN</a:t>
            </a:r>
          </a:p>
          <a:p>
            <a:r>
              <a:rPr lang="en-US" sz="1500" dirty="0"/>
              <a:t>Voya Investment Management LLC</a:t>
            </a:r>
          </a:p>
          <a:p>
            <a:r>
              <a:rPr lang="en-US" sz="1500" dirty="0"/>
              <a:t>TJX Companies, Inc.</a:t>
            </a:r>
          </a:p>
        </p:txBody>
      </p:sp>
      <p:sp>
        <p:nvSpPr>
          <p:cNvPr id="13" name="TextBox 12"/>
          <p:cNvSpPr txBox="1"/>
          <p:nvPr/>
        </p:nvSpPr>
        <p:spPr>
          <a:xfrm>
            <a:off x="12192" y="6324602"/>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22</a:t>
            </a:fld>
            <a:endParaRPr lang="en-US" dirty="0"/>
          </a:p>
        </p:txBody>
      </p:sp>
    </p:spTree>
    <p:extLst>
      <p:ext uri="{BB962C8B-B14F-4D97-AF65-F5344CB8AC3E}">
        <p14:creationId xmlns:p14="http://schemas.microsoft.com/office/powerpoint/2010/main" val="3318017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1089376" y="2"/>
            <a:ext cx="6965245" cy="10176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Hartford LMA Occupations            </a:t>
            </a:r>
          </a:p>
          <a:p>
            <a:r>
              <a:rPr lang="en-US" sz="3200" dirty="0"/>
              <a:t>with the Most Job Ads</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23</a:t>
            </a:fld>
            <a:endParaRPr lang="en-US" dirty="0"/>
          </a:p>
        </p:txBody>
      </p:sp>
      <p:pic>
        <p:nvPicPr>
          <p:cNvPr id="4" name="Picture 3">
            <a:extLst>
              <a:ext uri="{FF2B5EF4-FFF2-40B4-BE49-F238E27FC236}">
                <a16:creationId xmlns:a16="http://schemas.microsoft.com/office/drawing/2014/main" id="{B446981E-D328-44F1-A8B9-D7B25F883BD0}"/>
              </a:ext>
            </a:extLst>
          </p:cNvPr>
          <p:cNvPicPr>
            <a:picLocks noChangeAspect="1"/>
          </p:cNvPicPr>
          <p:nvPr/>
        </p:nvPicPr>
        <p:blipFill>
          <a:blip r:embed="rId2"/>
          <a:stretch>
            <a:fillRect/>
          </a:stretch>
        </p:blipFill>
        <p:spPr>
          <a:xfrm>
            <a:off x="2100260" y="1079484"/>
            <a:ext cx="4943475" cy="5000625"/>
          </a:xfrm>
          <a:prstGeom prst="rect">
            <a:avLst/>
          </a:prstGeom>
        </p:spPr>
      </p:pic>
    </p:spTree>
    <p:extLst>
      <p:ext uri="{BB962C8B-B14F-4D97-AF65-F5344CB8AC3E}">
        <p14:creationId xmlns:p14="http://schemas.microsoft.com/office/powerpoint/2010/main" val="2228597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192" y="6296514"/>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extBox 10"/>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7" name="Slide Number Placeholder 1"/>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E2E31F-ADBE-49C8-8764-A16796B8F595}" type="slidenum">
              <a:rPr lang="en-US" smtClean="0"/>
              <a:pPr/>
              <a:t>24</a:t>
            </a:fld>
            <a:endParaRPr lang="en-US" dirty="0"/>
          </a:p>
        </p:txBody>
      </p:sp>
      <p:pic>
        <p:nvPicPr>
          <p:cNvPr id="2" name="Picture 1">
            <a:extLst>
              <a:ext uri="{FF2B5EF4-FFF2-40B4-BE49-F238E27FC236}">
                <a16:creationId xmlns:a16="http://schemas.microsoft.com/office/drawing/2014/main" id="{CF14B020-4277-4D88-A018-404F5E95BCCD}"/>
              </a:ext>
            </a:extLst>
          </p:cNvPr>
          <p:cNvPicPr>
            <a:picLocks noChangeAspect="1"/>
          </p:cNvPicPr>
          <p:nvPr/>
        </p:nvPicPr>
        <p:blipFill>
          <a:blip r:embed="rId2"/>
          <a:stretch>
            <a:fillRect/>
          </a:stretch>
        </p:blipFill>
        <p:spPr>
          <a:xfrm>
            <a:off x="2139244" y="228600"/>
            <a:ext cx="4127895" cy="5896993"/>
          </a:xfrm>
          <a:prstGeom prst="rect">
            <a:avLst/>
          </a:prstGeom>
        </p:spPr>
      </p:pic>
    </p:spTree>
    <p:extLst>
      <p:ext uri="{BB962C8B-B14F-4D97-AF65-F5344CB8AC3E}">
        <p14:creationId xmlns:p14="http://schemas.microsoft.com/office/powerpoint/2010/main" val="495432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776466" y="-2369"/>
            <a:ext cx="8062734" cy="7643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Bridgeport Stamford LMA Job Ads by Location</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25</a:t>
            </a:fld>
            <a:endParaRPr lang="en-US" dirty="0"/>
          </a:p>
        </p:txBody>
      </p:sp>
      <p:pic>
        <p:nvPicPr>
          <p:cNvPr id="3" name="Picture 2">
            <a:extLst>
              <a:ext uri="{FF2B5EF4-FFF2-40B4-BE49-F238E27FC236}">
                <a16:creationId xmlns:a16="http://schemas.microsoft.com/office/drawing/2014/main" id="{C63AC031-85D3-4500-9AA0-F948E6D9A3DF}"/>
              </a:ext>
            </a:extLst>
          </p:cNvPr>
          <p:cNvPicPr>
            <a:picLocks noChangeAspect="1"/>
          </p:cNvPicPr>
          <p:nvPr/>
        </p:nvPicPr>
        <p:blipFill>
          <a:blip r:embed="rId2"/>
          <a:stretch>
            <a:fillRect/>
          </a:stretch>
        </p:blipFill>
        <p:spPr>
          <a:xfrm>
            <a:off x="1869786" y="831852"/>
            <a:ext cx="5404427" cy="4724400"/>
          </a:xfrm>
          <a:prstGeom prst="rect">
            <a:avLst/>
          </a:prstGeom>
        </p:spPr>
      </p:pic>
    </p:spTree>
    <p:extLst>
      <p:ext uri="{BB962C8B-B14F-4D97-AF65-F5344CB8AC3E}">
        <p14:creationId xmlns:p14="http://schemas.microsoft.com/office/powerpoint/2010/main" val="1440470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1089379" y="2"/>
            <a:ext cx="6965245"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Bridgeport Stamford LMA Employers            </a:t>
            </a:r>
          </a:p>
          <a:p>
            <a:r>
              <a:rPr lang="en-US" sz="3200" dirty="0"/>
              <a:t>with the Most Job Ads</a:t>
            </a:r>
          </a:p>
        </p:txBody>
      </p:sp>
      <p:sp>
        <p:nvSpPr>
          <p:cNvPr id="14" name="Content Placeholder 2"/>
          <p:cNvSpPr txBox="1">
            <a:spLocks/>
          </p:cNvSpPr>
          <p:nvPr/>
        </p:nvSpPr>
        <p:spPr>
          <a:xfrm>
            <a:off x="914400" y="1066800"/>
            <a:ext cx="3810000" cy="400045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Lockheed Martin Corporation</a:t>
            </a:r>
          </a:p>
          <a:p>
            <a:r>
              <a:rPr lang="en-US" sz="1500" dirty="0"/>
              <a:t>Stamford Hospital</a:t>
            </a:r>
          </a:p>
          <a:p>
            <a:r>
              <a:rPr lang="en-US" sz="1500" dirty="0"/>
              <a:t>Charter Communications</a:t>
            </a:r>
          </a:p>
          <a:p>
            <a:r>
              <a:rPr lang="en-US" sz="1500" dirty="0"/>
              <a:t>Gartner Incorporated</a:t>
            </a:r>
          </a:p>
          <a:p>
            <a:r>
              <a:rPr lang="en-US" sz="1500" dirty="0"/>
              <a:t>Yale-New Haven Health System</a:t>
            </a:r>
          </a:p>
          <a:p>
            <a:r>
              <a:rPr lang="en-US" sz="1500" dirty="0"/>
              <a:t>St Vincent's Medical Center</a:t>
            </a:r>
          </a:p>
          <a:p>
            <a:r>
              <a:rPr lang="en-US" sz="1500" dirty="0"/>
              <a:t>ASML</a:t>
            </a:r>
          </a:p>
          <a:p>
            <a:r>
              <a:rPr lang="en-US" sz="1500" dirty="0"/>
              <a:t>Walgreens Boots Alliance Inc</a:t>
            </a:r>
          </a:p>
          <a:p>
            <a:r>
              <a:rPr lang="en-US" sz="1500" dirty="0"/>
              <a:t>Thermo Fisher Scientific Inc</a:t>
            </a:r>
          </a:p>
          <a:p>
            <a:r>
              <a:rPr lang="en-US" sz="1500" dirty="0"/>
              <a:t>Norwalk Public School District</a:t>
            </a:r>
          </a:p>
          <a:p>
            <a:r>
              <a:rPr lang="en-US" sz="1500" dirty="0"/>
              <a:t>Petco</a:t>
            </a:r>
          </a:p>
          <a:p>
            <a:r>
              <a:rPr lang="en-US" sz="1500" dirty="0"/>
              <a:t>Intuit</a:t>
            </a:r>
          </a:p>
          <a:p>
            <a:r>
              <a:rPr lang="en-US" sz="1500" dirty="0"/>
              <a:t>Henkel</a:t>
            </a:r>
          </a:p>
          <a:p>
            <a:r>
              <a:rPr lang="en-US" sz="1500" dirty="0"/>
              <a:t>UnitedHealth Group</a:t>
            </a:r>
          </a:p>
          <a:p>
            <a:r>
              <a:rPr lang="en-US" sz="1500" dirty="0"/>
              <a:t>Benchmark Senior Living</a:t>
            </a:r>
          </a:p>
          <a:p>
            <a:r>
              <a:rPr lang="en-US" sz="1500" dirty="0"/>
              <a:t>People's United Bank</a:t>
            </a:r>
          </a:p>
          <a:p>
            <a:r>
              <a:rPr lang="en-US" sz="1500" dirty="0"/>
              <a:t>Sacred Heart University</a:t>
            </a:r>
          </a:p>
          <a:p>
            <a:r>
              <a:rPr lang="en-US" sz="1500" dirty="0"/>
              <a:t>State Farm Insurance Companies</a:t>
            </a:r>
          </a:p>
          <a:p>
            <a:r>
              <a:rPr lang="en-US" sz="1500" dirty="0"/>
              <a:t>Massage Envy</a:t>
            </a:r>
          </a:p>
        </p:txBody>
      </p:sp>
      <p:sp>
        <p:nvSpPr>
          <p:cNvPr id="15" name="Content Placeholder 3"/>
          <p:cNvSpPr txBox="1">
            <a:spLocks/>
          </p:cNvSpPr>
          <p:nvPr/>
        </p:nvSpPr>
        <p:spPr>
          <a:xfrm>
            <a:off x="4572000" y="1066800"/>
            <a:ext cx="3962400" cy="399340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Humana</a:t>
            </a:r>
          </a:p>
          <a:p>
            <a:r>
              <a:rPr lang="en-US" sz="1500" dirty="0"/>
              <a:t>Deloitte</a:t>
            </a:r>
          </a:p>
          <a:p>
            <a:r>
              <a:rPr lang="en-US" sz="1500" dirty="0"/>
              <a:t>Boehringer Ingelheim</a:t>
            </a:r>
          </a:p>
          <a:p>
            <a:r>
              <a:rPr lang="en-US" sz="1500" dirty="0"/>
              <a:t>Whole Foods Market, Inc.</a:t>
            </a:r>
          </a:p>
          <a:p>
            <a:r>
              <a:rPr lang="en-US" sz="1500" dirty="0"/>
              <a:t>Griffin Health</a:t>
            </a:r>
          </a:p>
          <a:p>
            <a:r>
              <a:rPr lang="en-US" sz="1500" dirty="0"/>
              <a:t>Hartford Healthcare</a:t>
            </a:r>
          </a:p>
          <a:p>
            <a:r>
              <a:rPr lang="en-US" sz="1500" dirty="0"/>
              <a:t>CVS Health</a:t>
            </a:r>
          </a:p>
          <a:p>
            <a:r>
              <a:rPr lang="en-US" sz="1500" dirty="0"/>
              <a:t>The Home Depot Incorporated</a:t>
            </a:r>
          </a:p>
          <a:p>
            <a:r>
              <a:rPr lang="en-US" sz="1500" dirty="0"/>
              <a:t>Synchrony</a:t>
            </a:r>
          </a:p>
          <a:p>
            <a:r>
              <a:rPr lang="en-US" sz="1500" dirty="0"/>
              <a:t>Allied Universal</a:t>
            </a:r>
          </a:p>
          <a:p>
            <a:r>
              <a:rPr lang="en-US" sz="1500" dirty="0"/>
              <a:t>Griffin Health Services Corporation</a:t>
            </a:r>
          </a:p>
          <a:p>
            <a:r>
              <a:rPr lang="en-US" sz="1500" dirty="0"/>
              <a:t>Compass Group North America</a:t>
            </a:r>
          </a:p>
          <a:p>
            <a:r>
              <a:rPr lang="en-US" sz="1500" dirty="0"/>
              <a:t>Apple Inc.</a:t>
            </a:r>
          </a:p>
          <a:p>
            <a:r>
              <a:rPr lang="en-US" sz="1500" dirty="0"/>
              <a:t>NBC</a:t>
            </a:r>
          </a:p>
          <a:p>
            <a:r>
              <a:rPr lang="en-US" sz="1500" dirty="0"/>
              <a:t>KPMG</a:t>
            </a:r>
          </a:p>
          <a:p>
            <a:r>
              <a:rPr lang="en-US" sz="1500" dirty="0"/>
              <a:t>State of Connecticut</a:t>
            </a:r>
          </a:p>
          <a:p>
            <a:r>
              <a:rPr lang="en-US" sz="1500" dirty="0" err="1"/>
              <a:t>Asml</a:t>
            </a:r>
            <a:r>
              <a:rPr lang="en-US" sz="1500" dirty="0"/>
              <a:t> United States Incorporated</a:t>
            </a:r>
          </a:p>
          <a:p>
            <a:r>
              <a:rPr lang="en-US" sz="1500" dirty="0"/>
              <a:t>Lowe's Companies, Inc</a:t>
            </a:r>
          </a:p>
          <a:p>
            <a:r>
              <a:rPr lang="en-US" sz="1500" dirty="0"/>
              <a:t>Center For Discovery</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26</a:t>
            </a:fld>
            <a:endParaRPr lang="en-US" dirty="0"/>
          </a:p>
        </p:txBody>
      </p:sp>
    </p:spTree>
    <p:extLst>
      <p:ext uri="{BB962C8B-B14F-4D97-AF65-F5344CB8AC3E}">
        <p14:creationId xmlns:p14="http://schemas.microsoft.com/office/powerpoint/2010/main" val="3353151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890414" y="2"/>
            <a:ext cx="7363177"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Bridgeport Stamford LMA Occupations            </a:t>
            </a:r>
          </a:p>
          <a:p>
            <a:r>
              <a:rPr lang="en-US" sz="3200" dirty="0"/>
              <a:t>with the Most Job Ads</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27</a:t>
            </a:fld>
            <a:endParaRPr lang="en-US" dirty="0"/>
          </a:p>
        </p:txBody>
      </p:sp>
      <p:pic>
        <p:nvPicPr>
          <p:cNvPr id="4" name="Picture 3">
            <a:extLst>
              <a:ext uri="{FF2B5EF4-FFF2-40B4-BE49-F238E27FC236}">
                <a16:creationId xmlns:a16="http://schemas.microsoft.com/office/drawing/2014/main" id="{C75E3FC2-DFF9-4ED1-A2AF-5E4A82E1DC70}"/>
              </a:ext>
            </a:extLst>
          </p:cNvPr>
          <p:cNvPicPr>
            <a:picLocks noChangeAspect="1"/>
          </p:cNvPicPr>
          <p:nvPr/>
        </p:nvPicPr>
        <p:blipFill>
          <a:blip r:embed="rId2"/>
          <a:stretch>
            <a:fillRect/>
          </a:stretch>
        </p:blipFill>
        <p:spPr>
          <a:xfrm>
            <a:off x="2019300" y="1117604"/>
            <a:ext cx="5105400" cy="5164422"/>
          </a:xfrm>
          <a:prstGeom prst="rect">
            <a:avLst/>
          </a:prstGeom>
        </p:spPr>
      </p:pic>
    </p:spTree>
    <p:extLst>
      <p:ext uri="{BB962C8B-B14F-4D97-AF65-F5344CB8AC3E}">
        <p14:creationId xmlns:p14="http://schemas.microsoft.com/office/powerpoint/2010/main" val="4216386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9" name="TextBox 8"/>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28</a:t>
            </a:fld>
            <a:endParaRPr lang="en-US" dirty="0"/>
          </a:p>
        </p:txBody>
      </p:sp>
      <p:pic>
        <p:nvPicPr>
          <p:cNvPr id="3" name="Picture 2">
            <a:extLst>
              <a:ext uri="{FF2B5EF4-FFF2-40B4-BE49-F238E27FC236}">
                <a16:creationId xmlns:a16="http://schemas.microsoft.com/office/drawing/2014/main" id="{7E5A9940-EFC4-4274-8871-3B80E0D6AE7F}"/>
              </a:ext>
            </a:extLst>
          </p:cNvPr>
          <p:cNvPicPr>
            <a:picLocks noChangeAspect="1"/>
          </p:cNvPicPr>
          <p:nvPr/>
        </p:nvPicPr>
        <p:blipFill>
          <a:blip r:embed="rId2"/>
          <a:stretch>
            <a:fillRect/>
          </a:stretch>
        </p:blipFill>
        <p:spPr>
          <a:xfrm>
            <a:off x="2514600" y="228600"/>
            <a:ext cx="4114800" cy="5878286"/>
          </a:xfrm>
          <a:prstGeom prst="rect">
            <a:avLst/>
          </a:prstGeom>
        </p:spPr>
      </p:pic>
    </p:spTree>
    <p:extLst>
      <p:ext uri="{BB962C8B-B14F-4D97-AF65-F5344CB8AC3E}">
        <p14:creationId xmlns:p14="http://schemas.microsoft.com/office/powerpoint/2010/main" val="4262714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776462" y="136523"/>
            <a:ext cx="7591073"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New Haven LMA Job Ads by Location</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29</a:t>
            </a:fld>
            <a:endParaRPr lang="en-US" dirty="0"/>
          </a:p>
        </p:txBody>
      </p:sp>
      <p:pic>
        <p:nvPicPr>
          <p:cNvPr id="3" name="Picture 2">
            <a:extLst>
              <a:ext uri="{FF2B5EF4-FFF2-40B4-BE49-F238E27FC236}">
                <a16:creationId xmlns:a16="http://schemas.microsoft.com/office/drawing/2014/main" id="{063471DB-2989-4897-85AB-4C70EE329207}"/>
              </a:ext>
            </a:extLst>
          </p:cNvPr>
          <p:cNvPicPr>
            <a:picLocks noChangeAspect="1"/>
          </p:cNvPicPr>
          <p:nvPr/>
        </p:nvPicPr>
        <p:blipFill>
          <a:blip r:embed="rId2"/>
          <a:stretch>
            <a:fillRect/>
          </a:stretch>
        </p:blipFill>
        <p:spPr>
          <a:xfrm>
            <a:off x="1943098" y="1355050"/>
            <a:ext cx="5257800" cy="4270951"/>
          </a:xfrm>
          <a:prstGeom prst="rect">
            <a:avLst/>
          </a:prstGeom>
        </p:spPr>
      </p:pic>
    </p:spTree>
    <p:extLst>
      <p:ext uri="{BB962C8B-B14F-4D97-AF65-F5344CB8AC3E}">
        <p14:creationId xmlns:p14="http://schemas.microsoft.com/office/powerpoint/2010/main" val="4159990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5336" y="1143000"/>
            <a:ext cx="5833328" cy="1446550"/>
          </a:xfrm>
          <a:prstGeom prst="rect">
            <a:avLst/>
          </a:prstGeom>
        </p:spPr>
        <p:txBody>
          <a:bodyPr wrap="none">
            <a:spAutoFit/>
          </a:bodyPr>
          <a:lstStyle/>
          <a:p>
            <a:pPr algn="ctr"/>
            <a:r>
              <a:rPr lang="en-US" sz="4400" dirty="0"/>
              <a:t>Upcoming Release Dates</a:t>
            </a:r>
            <a:br>
              <a:rPr lang="en-US" sz="4400" dirty="0"/>
            </a:br>
            <a:endParaRPr lang="en-US" sz="4400" dirty="0"/>
          </a:p>
        </p:txBody>
      </p:sp>
      <p:sp>
        <p:nvSpPr>
          <p:cNvPr id="3" name="Rectangle 2"/>
          <p:cNvSpPr/>
          <p:nvPr/>
        </p:nvSpPr>
        <p:spPr>
          <a:xfrm>
            <a:off x="1130584" y="1521737"/>
            <a:ext cx="7251416" cy="1446550"/>
          </a:xfrm>
          <a:prstGeom prst="rect">
            <a:avLst/>
          </a:prstGeom>
        </p:spPr>
        <p:txBody>
          <a:bodyPr wrap="square">
            <a:spAutoFit/>
          </a:bodyPr>
          <a:lstStyle/>
          <a:p>
            <a:endParaRPr lang="en-US" sz="2200" dirty="0"/>
          </a:p>
          <a:p>
            <a:br>
              <a:rPr lang="en-US" sz="2200" dirty="0"/>
            </a:br>
            <a:br>
              <a:rPr lang="en-US" sz="2200" dirty="0"/>
            </a:br>
            <a:endParaRPr lang="en-US" sz="2200" dirty="0"/>
          </a:p>
        </p:txBody>
      </p:sp>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5" name="Rectangle 14"/>
          <p:cNvSpPr/>
          <p:nvPr/>
        </p:nvSpPr>
        <p:spPr>
          <a:xfrm>
            <a:off x="2286004" y="1752601"/>
            <a:ext cx="4572000" cy="4236224"/>
          </a:xfrm>
          <a:prstGeom prst="rect">
            <a:avLst/>
          </a:prstGeom>
        </p:spPr>
        <p:txBody>
          <a:bodyPr>
            <a:spAutoFit/>
          </a:bodyPr>
          <a:lstStyle/>
          <a:p>
            <a:pPr algn="ctr">
              <a:lnSpc>
                <a:spcPct val="150000"/>
              </a:lnSpc>
            </a:pPr>
            <a:br>
              <a:rPr lang="en-US" sz="1400" dirty="0"/>
            </a:br>
            <a:r>
              <a:rPr lang="en-US" sz="2400" b="1" dirty="0"/>
              <a:t>Monthly Report:</a:t>
            </a:r>
            <a:br>
              <a:rPr lang="en-US" sz="2400" dirty="0"/>
            </a:br>
            <a:r>
              <a:rPr lang="en-US" sz="2400" dirty="0"/>
              <a:t>Wednesday, April 23, 2021</a:t>
            </a:r>
            <a:br>
              <a:rPr lang="en-US" sz="2400" dirty="0"/>
            </a:br>
            <a:r>
              <a:rPr lang="en-US" sz="2400" dirty="0"/>
              <a:t>Wednesday, May 26, 2021</a:t>
            </a:r>
            <a:br>
              <a:rPr lang="en-US" sz="2400" dirty="0"/>
            </a:br>
            <a:r>
              <a:rPr lang="en-US" sz="2400" dirty="0"/>
              <a:t>Wednesday, June 23, 2021</a:t>
            </a:r>
            <a:br>
              <a:rPr lang="en-US" sz="2400" dirty="0"/>
            </a:br>
            <a:r>
              <a:rPr lang="en-US" sz="2400" b="1" dirty="0"/>
              <a:t>Weekly New Ads Report:</a:t>
            </a:r>
            <a:br>
              <a:rPr lang="en-US" sz="2400" b="1" dirty="0"/>
            </a:br>
            <a:r>
              <a:rPr lang="en-US" sz="2400" dirty="0"/>
              <a:t>Updated every Friday</a:t>
            </a:r>
            <a:br>
              <a:rPr lang="en-US" sz="2400" dirty="0"/>
            </a:br>
            <a:r>
              <a:rPr lang="en-US" sz="2400" dirty="0"/>
              <a:t> </a:t>
            </a:r>
          </a:p>
        </p:txBody>
      </p:sp>
      <p:sp>
        <p:nvSpPr>
          <p:cNvPr id="11" name="TextBox 10"/>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4" name="Slide Number Placeholder 3"/>
          <p:cNvSpPr>
            <a:spLocks noGrp="1"/>
          </p:cNvSpPr>
          <p:nvPr>
            <p:ph type="sldNum" sz="quarter" idx="12"/>
          </p:nvPr>
        </p:nvSpPr>
        <p:spPr/>
        <p:txBody>
          <a:bodyPr/>
          <a:lstStyle/>
          <a:p>
            <a:fld id="{8AE2E31F-ADBE-49C8-8764-A16796B8F595}" type="slidenum">
              <a:rPr lang="en-US" smtClean="0"/>
              <a:t>3</a:t>
            </a:fld>
            <a:endParaRPr lang="en-US" dirty="0"/>
          </a:p>
        </p:txBody>
      </p:sp>
    </p:spTree>
    <p:extLst>
      <p:ext uri="{BB962C8B-B14F-4D97-AF65-F5344CB8AC3E}">
        <p14:creationId xmlns:p14="http://schemas.microsoft.com/office/powerpoint/2010/main" val="474270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1089379" y="2"/>
            <a:ext cx="6965245"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New Haven LMA Employers            </a:t>
            </a:r>
          </a:p>
          <a:p>
            <a:r>
              <a:rPr lang="en-US" sz="3200" dirty="0"/>
              <a:t>with the Most Job Ads</a:t>
            </a:r>
          </a:p>
        </p:txBody>
      </p:sp>
      <p:sp>
        <p:nvSpPr>
          <p:cNvPr id="14" name="Content Placeholder 2"/>
          <p:cNvSpPr txBox="1">
            <a:spLocks/>
          </p:cNvSpPr>
          <p:nvPr/>
        </p:nvSpPr>
        <p:spPr>
          <a:xfrm>
            <a:off x="1295400" y="1066800"/>
            <a:ext cx="3276600" cy="400045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Yale-New Haven Health System</a:t>
            </a:r>
          </a:p>
          <a:p>
            <a:r>
              <a:rPr lang="en-US" sz="1500" dirty="0"/>
              <a:t>Medtronic</a:t>
            </a:r>
          </a:p>
          <a:p>
            <a:r>
              <a:rPr lang="en-US" sz="1500" dirty="0"/>
              <a:t>Walgreens Boots Alliance Inc</a:t>
            </a:r>
          </a:p>
          <a:p>
            <a:r>
              <a:rPr lang="en-US" sz="1500" dirty="0"/>
              <a:t>Avangrid</a:t>
            </a:r>
          </a:p>
          <a:p>
            <a:r>
              <a:rPr lang="en-US" sz="1500" dirty="0"/>
              <a:t>Alexion Pharmaceuticals</a:t>
            </a:r>
          </a:p>
          <a:p>
            <a:r>
              <a:rPr lang="en-US" sz="1500" dirty="0"/>
              <a:t>Gaylord Specialty Healthcare</a:t>
            </a:r>
          </a:p>
          <a:p>
            <a:r>
              <a:rPr lang="en-US" sz="1500" dirty="0"/>
              <a:t>Quest Diagnostics Incorporated</a:t>
            </a:r>
          </a:p>
          <a:p>
            <a:r>
              <a:rPr lang="en-US" sz="1500" dirty="0"/>
              <a:t>Petco</a:t>
            </a:r>
          </a:p>
          <a:p>
            <a:r>
              <a:rPr lang="en-US" sz="1500" dirty="0"/>
              <a:t>UnitedHealth Group</a:t>
            </a:r>
          </a:p>
          <a:p>
            <a:r>
              <a:rPr lang="en-US" sz="1500" dirty="0"/>
              <a:t>Lowe's Companies, Inc</a:t>
            </a:r>
          </a:p>
          <a:p>
            <a:r>
              <a:rPr lang="en-US" sz="1500" dirty="0" err="1"/>
              <a:t>Masonicare</a:t>
            </a:r>
            <a:r>
              <a:rPr lang="en-US" sz="1500" dirty="0"/>
              <a:t> Corporation</a:t>
            </a:r>
          </a:p>
          <a:p>
            <a:r>
              <a:rPr lang="en-US" sz="1500" dirty="0"/>
              <a:t>Advance Auto Parts Incorporated</a:t>
            </a:r>
          </a:p>
          <a:p>
            <a:r>
              <a:rPr lang="en-US" sz="1500" dirty="0"/>
              <a:t>Burns &amp; McDonnell</a:t>
            </a:r>
          </a:p>
          <a:p>
            <a:r>
              <a:rPr lang="en-US" sz="1500" dirty="0"/>
              <a:t>Fair Haven Community Health Care</a:t>
            </a:r>
          </a:p>
          <a:p>
            <a:r>
              <a:rPr lang="en-US" sz="1500" dirty="0"/>
              <a:t>Compass Group North America</a:t>
            </a:r>
          </a:p>
          <a:p>
            <a:r>
              <a:rPr lang="en-US" sz="1500" dirty="0"/>
              <a:t>Sodexo</a:t>
            </a:r>
          </a:p>
          <a:p>
            <a:r>
              <a:rPr lang="en-US" sz="1500" dirty="0"/>
              <a:t>Thermo Fisher Scientific Inc</a:t>
            </a:r>
          </a:p>
          <a:p>
            <a:r>
              <a:rPr lang="en-US" sz="1500" dirty="0"/>
              <a:t>Aldi</a:t>
            </a:r>
          </a:p>
          <a:p>
            <a:r>
              <a:rPr lang="en-US" sz="1500" dirty="0"/>
              <a:t>BJ's Wholesale Club, Inc.</a:t>
            </a:r>
          </a:p>
        </p:txBody>
      </p:sp>
      <p:sp>
        <p:nvSpPr>
          <p:cNvPr id="15" name="Content Placeholder 3"/>
          <p:cNvSpPr txBox="1">
            <a:spLocks/>
          </p:cNvSpPr>
          <p:nvPr/>
        </p:nvSpPr>
        <p:spPr>
          <a:xfrm>
            <a:off x="4778021" y="1064172"/>
            <a:ext cx="3657600" cy="526135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Anthem Blue Cross</a:t>
            </a:r>
          </a:p>
          <a:p>
            <a:r>
              <a:rPr lang="en-US" sz="1500" dirty="0"/>
              <a:t>Yale University</a:t>
            </a:r>
          </a:p>
          <a:p>
            <a:r>
              <a:rPr lang="en-US" sz="1500" dirty="0"/>
              <a:t>Hartford Healthcare</a:t>
            </a:r>
          </a:p>
          <a:p>
            <a:r>
              <a:rPr lang="en-US" sz="1500" dirty="0"/>
              <a:t>CVS Health</a:t>
            </a:r>
          </a:p>
          <a:p>
            <a:r>
              <a:rPr lang="en-US" sz="1500" dirty="0"/>
              <a:t>The Home Depot Incorporated</a:t>
            </a:r>
          </a:p>
          <a:p>
            <a:r>
              <a:rPr lang="en-US" sz="1500" dirty="0"/>
              <a:t>Genesis Healthcare Corporation</a:t>
            </a:r>
          </a:p>
          <a:p>
            <a:r>
              <a:rPr lang="en-US" sz="1500" dirty="0"/>
              <a:t>State of Connecticut</a:t>
            </a:r>
          </a:p>
          <a:p>
            <a:r>
              <a:rPr lang="en-US" sz="1500" dirty="0"/>
              <a:t>Allied Universal</a:t>
            </a:r>
          </a:p>
          <a:p>
            <a:r>
              <a:rPr lang="en-US" sz="1500" dirty="0"/>
              <a:t>Department of Veterans Affairs</a:t>
            </a:r>
          </a:p>
          <a:p>
            <a:r>
              <a:rPr lang="en-US" sz="1500" dirty="0"/>
              <a:t>Honeywell</a:t>
            </a:r>
          </a:p>
          <a:p>
            <a:r>
              <a:rPr lang="en-US" sz="1500" dirty="0"/>
              <a:t>VNA Community Healthcare</a:t>
            </a:r>
          </a:p>
          <a:p>
            <a:r>
              <a:rPr lang="en-US" sz="1500" dirty="0"/>
              <a:t>Quinnipiac University</a:t>
            </a:r>
          </a:p>
          <a:p>
            <a:r>
              <a:rPr lang="en-US" sz="1500" dirty="0"/>
              <a:t>O'Reilly Automotive Inc</a:t>
            </a:r>
          </a:p>
          <a:p>
            <a:r>
              <a:rPr lang="en-US" sz="1500" dirty="0" err="1"/>
              <a:t>Carefinders</a:t>
            </a:r>
            <a:endParaRPr lang="en-US" sz="1500" dirty="0"/>
          </a:p>
          <a:p>
            <a:r>
              <a:rPr lang="en-US" sz="1500" dirty="0"/>
              <a:t>Burlington</a:t>
            </a:r>
          </a:p>
          <a:p>
            <a:r>
              <a:rPr lang="en-US" sz="1500" dirty="0"/>
              <a:t>Bozzuto</a:t>
            </a:r>
          </a:p>
          <a:p>
            <a:r>
              <a:rPr lang="en-US" sz="1500" dirty="0" err="1"/>
              <a:t>Dattco</a:t>
            </a:r>
            <a:r>
              <a:rPr lang="en-US" sz="1500" dirty="0"/>
              <a:t> Travel</a:t>
            </a:r>
          </a:p>
          <a:p>
            <a:r>
              <a:rPr lang="en-US" sz="1500" dirty="0"/>
              <a:t>Amazon</a:t>
            </a:r>
          </a:p>
          <a:p>
            <a:r>
              <a:rPr lang="en-US" sz="1500" dirty="0"/>
              <a:t>McDonald's</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solidFill>
                  <a:schemeClr val="tx2"/>
                </a:solidFill>
              </a:rPr>
              <a:t>30</a:t>
            </a:fld>
            <a:endParaRPr lang="en-US" dirty="0">
              <a:solidFill>
                <a:schemeClr val="tx2"/>
              </a:solidFill>
            </a:endParaRPr>
          </a:p>
        </p:txBody>
      </p:sp>
    </p:spTree>
    <p:extLst>
      <p:ext uri="{BB962C8B-B14F-4D97-AF65-F5344CB8AC3E}">
        <p14:creationId xmlns:p14="http://schemas.microsoft.com/office/powerpoint/2010/main" val="2332135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1089379" y="-10843"/>
            <a:ext cx="6965245"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New Haven LMA Occupations            </a:t>
            </a:r>
          </a:p>
          <a:p>
            <a:r>
              <a:rPr lang="en-US" sz="3200" dirty="0"/>
              <a:t>with the Most Job Ads</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solidFill>
                  <a:schemeClr val="tx2"/>
                </a:solidFill>
              </a:rPr>
              <a:t>31</a:t>
            </a:fld>
            <a:endParaRPr lang="en-US" dirty="0">
              <a:solidFill>
                <a:schemeClr val="tx2"/>
              </a:solidFill>
            </a:endParaRPr>
          </a:p>
        </p:txBody>
      </p:sp>
      <p:pic>
        <p:nvPicPr>
          <p:cNvPr id="4" name="Picture 3">
            <a:extLst>
              <a:ext uri="{FF2B5EF4-FFF2-40B4-BE49-F238E27FC236}">
                <a16:creationId xmlns:a16="http://schemas.microsoft.com/office/drawing/2014/main" id="{A528104A-77E2-4C6E-AC2D-07CF426178FB}"/>
              </a:ext>
            </a:extLst>
          </p:cNvPr>
          <p:cNvPicPr>
            <a:picLocks noChangeAspect="1"/>
          </p:cNvPicPr>
          <p:nvPr/>
        </p:nvPicPr>
        <p:blipFill>
          <a:blip r:embed="rId2"/>
          <a:stretch>
            <a:fillRect/>
          </a:stretch>
        </p:blipFill>
        <p:spPr>
          <a:xfrm>
            <a:off x="2257425" y="1143000"/>
            <a:ext cx="4629150" cy="5000625"/>
          </a:xfrm>
          <a:prstGeom prst="rect">
            <a:avLst/>
          </a:prstGeom>
        </p:spPr>
      </p:pic>
    </p:spTree>
    <p:extLst>
      <p:ext uri="{BB962C8B-B14F-4D97-AF65-F5344CB8AC3E}">
        <p14:creationId xmlns:p14="http://schemas.microsoft.com/office/powerpoint/2010/main" val="156298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9" name="TextBox 8"/>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32</a:t>
            </a:fld>
            <a:endParaRPr lang="en-US" dirty="0"/>
          </a:p>
        </p:txBody>
      </p:sp>
      <p:pic>
        <p:nvPicPr>
          <p:cNvPr id="3" name="Picture 2">
            <a:extLst>
              <a:ext uri="{FF2B5EF4-FFF2-40B4-BE49-F238E27FC236}">
                <a16:creationId xmlns:a16="http://schemas.microsoft.com/office/drawing/2014/main" id="{D3459FC4-98B1-4852-B770-CAC9BFBA0724}"/>
              </a:ext>
            </a:extLst>
          </p:cNvPr>
          <p:cNvPicPr>
            <a:picLocks noChangeAspect="1"/>
          </p:cNvPicPr>
          <p:nvPr/>
        </p:nvPicPr>
        <p:blipFill>
          <a:blip r:embed="rId2"/>
          <a:stretch>
            <a:fillRect/>
          </a:stretch>
        </p:blipFill>
        <p:spPr>
          <a:xfrm>
            <a:off x="2478056" y="219096"/>
            <a:ext cx="4187888" cy="5982697"/>
          </a:xfrm>
          <a:prstGeom prst="rect">
            <a:avLst/>
          </a:prstGeom>
        </p:spPr>
      </p:pic>
    </p:spTree>
    <p:extLst>
      <p:ext uri="{BB962C8B-B14F-4D97-AF65-F5344CB8AC3E}">
        <p14:creationId xmlns:p14="http://schemas.microsoft.com/office/powerpoint/2010/main" val="579992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776463" y="1"/>
            <a:ext cx="7591073"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New London LMA Job Ads by Location</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33</a:t>
            </a:fld>
            <a:endParaRPr lang="en-US" dirty="0"/>
          </a:p>
        </p:txBody>
      </p:sp>
      <p:pic>
        <p:nvPicPr>
          <p:cNvPr id="4" name="Picture 3">
            <a:extLst>
              <a:ext uri="{FF2B5EF4-FFF2-40B4-BE49-F238E27FC236}">
                <a16:creationId xmlns:a16="http://schemas.microsoft.com/office/drawing/2014/main" id="{70AA8887-D682-4F6A-AE58-5DBD7C2B862A}"/>
              </a:ext>
            </a:extLst>
          </p:cNvPr>
          <p:cNvPicPr>
            <a:picLocks noChangeAspect="1"/>
          </p:cNvPicPr>
          <p:nvPr/>
        </p:nvPicPr>
        <p:blipFill>
          <a:blip r:embed="rId2"/>
          <a:stretch>
            <a:fillRect/>
          </a:stretch>
        </p:blipFill>
        <p:spPr>
          <a:xfrm>
            <a:off x="1746485" y="1447800"/>
            <a:ext cx="5651027" cy="3124145"/>
          </a:xfrm>
          <a:prstGeom prst="rect">
            <a:avLst/>
          </a:prstGeom>
        </p:spPr>
      </p:pic>
    </p:spTree>
    <p:extLst>
      <p:ext uri="{BB962C8B-B14F-4D97-AF65-F5344CB8AC3E}">
        <p14:creationId xmlns:p14="http://schemas.microsoft.com/office/powerpoint/2010/main" val="788971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1088739" y="-76200"/>
            <a:ext cx="6965245"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New London LMA Employers            </a:t>
            </a:r>
          </a:p>
          <a:p>
            <a:r>
              <a:rPr lang="en-US" sz="3200" dirty="0"/>
              <a:t>with the Most Job Ads</a:t>
            </a:r>
          </a:p>
        </p:txBody>
      </p:sp>
      <p:sp>
        <p:nvSpPr>
          <p:cNvPr id="14" name="Content Placeholder 2"/>
          <p:cNvSpPr txBox="1">
            <a:spLocks/>
          </p:cNvSpPr>
          <p:nvPr/>
        </p:nvSpPr>
        <p:spPr>
          <a:xfrm>
            <a:off x="685801" y="1126285"/>
            <a:ext cx="4184718" cy="384805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Pfizer</a:t>
            </a:r>
          </a:p>
          <a:p>
            <a:r>
              <a:rPr lang="en-US" sz="1500" dirty="0"/>
              <a:t>Lowe's Companies, Inc</a:t>
            </a:r>
          </a:p>
          <a:p>
            <a:r>
              <a:rPr lang="en-US" sz="1500" dirty="0"/>
              <a:t>Walgreens Boots Alliance Inc</a:t>
            </a:r>
          </a:p>
          <a:p>
            <a:r>
              <a:rPr lang="en-US" sz="1500" dirty="0"/>
              <a:t>State of Connecticut</a:t>
            </a:r>
          </a:p>
          <a:p>
            <a:r>
              <a:rPr lang="en-US" sz="1500" dirty="0"/>
              <a:t>Mohegan Sun</a:t>
            </a:r>
          </a:p>
          <a:p>
            <a:r>
              <a:rPr lang="en-US" sz="1500" dirty="0"/>
              <a:t>CVS Health</a:t>
            </a:r>
          </a:p>
          <a:p>
            <a:r>
              <a:rPr lang="en-US" sz="1500" dirty="0" err="1"/>
              <a:t>Sonalysts</a:t>
            </a:r>
            <a:r>
              <a:rPr lang="en-US" sz="1500" dirty="0"/>
              <a:t> Incorporated</a:t>
            </a:r>
          </a:p>
          <a:p>
            <a:r>
              <a:rPr lang="en-US" sz="1500" dirty="0"/>
              <a:t>Allied Universal</a:t>
            </a:r>
          </a:p>
          <a:p>
            <a:r>
              <a:rPr lang="en-US" sz="1500" dirty="0"/>
              <a:t>Nordson Corporation</a:t>
            </a:r>
          </a:p>
          <a:p>
            <a:r>
              <a:rPr lang="en-US" sz="1500" dirty="0"/>
              <a:t>Hubbell Incorporated</a:t>
            </a:r>
          </a:p>
          <a:p>
            <a:r>
              <a:rPr lang="en-US" sz="1500" dirty="0"/>
              <a:t>Genesis Healthcare Corporation</a:t>
            </a:r>
          </a:p>
          <a:p>
            <a:r>
              <a:rPr lang="en-US" sz="1500" dirty="0"/>
              <a:t>William W. Backus Hospital</a:t>
            </a:r>
          </a:p>
          <a:p>
            <a:r>
              <a:rPr lang="en-US" sz="1500" dirty="0"/>
              <a:t>National Vision Incorporated</a:t>
            </a:r>
          </a:p>
          <a:p>
            <a:r>
              <a:rPr lang="en-US" sz="1500" dirty="0"/>
              <a:t>TVCCA</a:t>
            </a:r>
          </a:p>
          <a:p>
            <a:r>
              <a:rPr lang="en-US" sz="1500" dirty="0"/>
              <a:t>Amentum</a:t>
            </a:r>
          </a:p>
          <a:p>
            <a:r>
              <a:rPr lang="en-US" sz="1500" dirty="0"/>
              <a:t>Area Wide Protective</a:t>
            </a:r>
          </a:p>
          <a:p>
            <a:r>
              <a:rPr lang="en-US" sz="1500" dirty="0" err="1"/>
              <a:t>Hersha</a:t>
            </a:r>
            <a:r>
              <a:rPr lang="en-US" sz="1500" dirty="0"/>
              <a:t> Hospitality Management LP</a:t>
            </a:r>
          </a:p>
          <a:p>
            <a:r>
              <a:rPr lang="en-US" sz="1500" dirty="0"/>
              <a:t>Advantage Sales &amp; Marketing</a:t>
            </a:r>
          </a:p>
          <a:p>
            <a:r>
              <a:rPr lang="en-US" sz="1500" dirty="0"/>
              <a:t>Thames Valley Council For Community Action</a:t>
            </a:r>
          </a:p>
        </p:txBody>
      </p:sp>
      <p:sp>
        <p:nvSpPr>
          <p:cNvPr id="15" name="Content Placeholder 3"/>
          <p:cNvSpPr txBox="1">
            <a:spLocks/>
          </p:cNvSpPr>
          <p:nvPr/>
        </p:nvSpPr>
        <p:spPr>
          <a:xfrm>
            <a:off x="4739327" y="1126284"/>
            <a:ext cx="3947473" cy="384805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General Dynamics</a:t>
            </a:r>
          </a:p>
          <a:p>
            <a:r>
              <a:rPr lang="en-US" sz="1500" dirty="0"/>
              <a:t>CDS Corporate</a:t>
            </a:r>
          </a:p>
          <a:p>
            <a:r>
              <a:rPr lang="en-US" sz="1500" dirty="0"/>
              <a:t>The Home Depot Incorporated</a:t>
            </a:r>
          </a:p>
          <a:p>
            <a:r>
              <a:rPr lang="en-US" sz="1500" dirty="0"/>
              <a:t>Groton Public Schools</a:t>
            </a:r>
          </a:p>
          <a:p>
            <a:r>
              <a:rPr lang="en-US" sz="1500" dirty="0"/>
              <a:t>Compass Group North America</a:t>
            </a:r>
          </a:p>
          <a:p>
            <a:r>
              <a:rPr lang="en-US" sz="1500" dirty="0" err="1"/>
              <a:t>Aveanna</a:t>
            </a:r>
            <a:r>
              <a:rPr lang="en-US" sz="1500" dirty="0"/>
              <a:t> Healthcare</a:t>
            </a:r>
          </a:p>
          <a:p>
            <a:r>
              <a:rPr lang="en-US" sz="1500" dirty="0"/>
              <a:t>Atria Senior Living</a:t>
            </a:r>
          </a:p>
          <a:p>
            <a:r>
              <a:rPr lang="en-US" sz="1500" dirty="0" err="1"/>
              <a:t>Masonicare</a:t>
            </a:r>
            <a:r>
              <a:rPr lang="en-US" sz="1500" dirty="0"/>
              <a:t> Corporation</a:t>
            </a:r>
          </a:p>
          <a:p>
            <a:r>
              <a:rPr lang="en-US" sz="1500" dirty="0"/>
              <a:t>Community Health Center, Inc.</a:t>
            </a:r>
          </a:p>
          <a:p>
            <a:r>
              <a:rPr lang="en-US" sz="1500" dirty="0"/>
              <a:t>Sea Research Foundation</a:t>
            </a:r>
          </a:p>
          <a:p>
            <a:r>
              <a:rPr lang="en-US" sz="1500" dirty="0"/>
              <a:t>United States Foods</a:t>
            </a:r>
          </a:p>
          <a:p>
            <a:r>
              <a:rPr lang="en-US" sz="1500" dirty="0"/>
              <a:t>Petco</a:t>
            </a:r>
          </a:p>
          <a:p>
            <a:r>
              <a:rPr lang="en-US" sz="1500" dirty="0"/>
              <a:t>Backus Hospital</a:t>
            </a:r>
          </a:p>
          <a:p>
            <a:r>
              <a:rPr lang="en-US" sz="1500" dirty="0"/>
              <a:t>Advance Auto Parts Incorporated</a:t>
            </a:r>
          </a:p>
          <a:p>
            <a:r>
              <a:rPr lang="en-US" sz="1500" dirty="0"/>
              <a:t>Bob's Discount Furniture</a:t>
            </a:r>
          </a:p>
          <a:p>
            <a:r>
              <a:rPr lang="en-US" sz="1500" dirty="0"/>
              <a:t>Eurofins Scientific</a:t>
            </a:r>
          </a:p>
          <a:p>
            <a:r>
              <a:rPr lang="en-US" sz="1500" dirty="0"/>
              <a:t>Care At Home</a:t>
            </a:r>
          </a:p>
          <a:p>
            <a:r>
              <a:rPr lang="en-US" sz="1500" dirty="0" err="1"/>
              <a:t>Atx</a:t>
            </a:r>
            <a:r>
              <a:rPr lang="en-US" sz="1500" dirty="0"/>
              <a:t> Learning</a:t>
            </a:r>
          </a:p>
          <a:p>
            <a:r>
              <a:rPr lang="en-US" sz="1500" dirty="0"/>
              <a:t>Liberty Bank</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34</a:t>
            </a:fld>
            <a:endParaRPr lang="en-US" dirty="0"/>
          </a:p>
        </p:txBody>
      </p:sp>
    </p:spTree>
    <p:extLst>
      <p:ext uri="{BB962C8B-B14F-4D97-AF65-F5344CB8AC3E}">
        <p14:creationId xmlns:p14="http://schemas.microsoft.com/office/powerpoint/2010/main" val="2332135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1089379" y="2"/>
            <a:ext cx="6965245"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New London LMA Occupations            </a:t>
            </a:r>
          </a:p>
          <a:p>
            <a:r>
              <a:rPr lang="en-US" sz="3200" dirty="0"/>
              <a:t>with the Most Job Ads</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35</a:t>
            </a:fld>
            <a:endParaRPr lang="en-US" dirty="0"/>
          </a:p>
        </p:txBody>
      </p:sp>
      <p:pic>
        <p:nvPicPr>
          <p:cNvPr id="4" name="Picture 3">
            <a:extLst>
              <a:ext uri="{FF2B5EF4-FFF2-40B4-BE49-F238E27FC236}">
                <a16:creationId xmlns:a16="http://schemas.microsoft.com/office/drawing/2014/main" id="{21328DEC-6B0D-4DAE-AC4B-D449A9CEB919}"/>
              </a:ext>
            </a:extLst>
          </p:cNvPr>
          <p:cNvPicPr>
            <a:picLocks noChangeAspect="1"/>
          </p:cNvPicPr>
          <p:nvPr/>
        </p:nvPicPr>
        <p:blipFill>
          <a:blip r:embed="rId2"/>
          <a:stretch>
            <a:fillRect/>
          </a:stretch>
        </p:blipFill>
        <p:spPr>
          <a:xfrm>
            <a:off x="2257425" y="1197157"/>
            <a:ext cx="4629150" cy="5000625"/>
          </a:xfrm>
          <a:prstGeom prst="rect">
            <a:avLst/>
          </a:prstGeom>
        </p:spPr>
      </p:pic>
    </p:spTree>
    <p:extLst>
      <p:ext uri="{BB962C8B-B14F-4D97-AF65-F5344CB8AC3E}">
        <p14:creationId xmlns:p14="http://schemas.microsoft.com/office/powerpoint/2010/main" val="156298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9" name="TextBox 8"/>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36</a:t>
            </a:fld>
            <a:endParaRPr lang="en-US" dirty="0"/>
          </a:p>
        </p:txBody>
      </p:sp>
      <p:pic>
        <p:nvPicPr>
          <p:cNvPr id="4" name="Picture 3">
            <a:extLst>
              <a:ext uri="{FF2B5EF4-FFF2-40B4-BE49-F238E27FC236}">
                <a16:creationId xmlns:a16="http://schemas.microsoft.com/office/drawing/2014/main" id="{59FBF0D9-77CB-42B6-9DB0-AF95250FF8B1}"/>
              </a:ext>
            </a:extLst>
          </p:cNvPr>
          <p:cNvPicPr>
            <a:picLocks noChangeAspect="1"/>
          </p:cNvPicPr>
          <p:nvPr/>
        </p:nvPicPr>
        <p:blipFill>
          <a:blip r:embed="rId2"/>
          <a:stretch>
            <a:fillRect/>
          </a:stretch>
        </p:blipFill>
        <p:spPr>
          <a:xfrm>
            <a:off x="2590800" y="140534"/>
            <a:ext cx="3962400" cy="5960156"/>
          </a:xfrm>
          <a:prstGeom prst="rect">
            <a:avLst/>
          </a:prstGeom>
        </p:spPr>
      </p:pic>
    </p:spTree>
    <p:extLst>
      <p:ext uri="{BB962C8B-B14F-4D97-AF65-F5344CB8AC3E}">
        <p14:creationId xmlns:p14="http://schemas.microsoft.com/office/powerpoint/2010/main" val="3763166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776466" y="2"/>
            <a:ext cx="7591073"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Danbury LMA Job Ads by Location</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37</a:t>
            </a:fld>
            <a:endParaRPr lang="en-US" dirty="0"/>
          </a:p>
        </p:txBody>
      </p:sp>
      <p:pic>
        <p:nvPicPr>
          <p:cNvPr id="4" name="Picture 3">
            <a:extLst>
              <a:ext uri="{FF2B5EF4-FFF2-40B4-BE49-F238E27FC236}">
                <a16:creationId xmlns:a16="http://schemas.microsoft.com/office/drawing/2014/main" id="{8A06EF0E-DD60-4AAB-A1A8-2B293FEAD34E}"/>
              </a:ext>
            </a:extLst>
          </p:cNvPr>
          <p:cNvPicPr>
            <a:picLocks noChangeAspect="1"/>
          </p:cNvPicPr>
          <p:nvPr/>
        </p:nvPicPr>
        <p:blipFill>
          <a:blip r:embed="rId2"/>
          <a:stretch>
            <a:fillRect/>
          </a:stretch>
        </p:blipFill>
        <p:spPr>
          <a:xfrm>
            <a:off x="3255169" y="1555092"/>
            <a:ext cx="2633662" cy="3167280"/>
          </a:xfrm>
          <a:prstGeom prst="rect">
            <a:avLst/>
          </a:prstGeom>
        </p:spPr>
      </p:pic>
    </p:spTree>
    <p:extLst>
      <p:ext uri="{BB962C8B-B14F-4D97-AF65-F5344CB8AC3E}">
        <p14:creationId xmlns:p14="http://schemas.microsoft.com/office/powerpoint/2010/main" val="2976291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1089379" y="2"/>
            <a:ext cx="6965245"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Danbury LMA Employers            </a:t>
            </a:r>
          </a:p>
          <a:p>
            <a:r>
              <a:rPr lang="en-US" sz="3200" dirty="0"/>
              <a:t>with the Most Job Ads</a:t>
            </a:r>
          </a:p>
        </p:txBody>
      </p:sp>
      <p:sp>
        <p:nvSpPr>
          <p:cNvPr id="14" name="Content Placeholder 2"/>
          <p:cNvSpPr txBox="1">
            <a:spLocks/>
          </p:cNvSpPr>
          <p:nvPr/>
        </p:nvSpPr>
        <p:spPr>
          <a:xfrm>
            <a:off x="891819" y="1143000"/>
            <a:ext cx="3657600" cy="51435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Genesis Healthcare Corporation</a:t>
            </a:r>
          </a:p>
          <a:p>
            <a:r>
              <a:rPr lang="en-US" sz="1500" dirty="0"/>
              <a:t>The Home Depot Incorporated</a:t>
            </a:r>
          </a:p>
          <a:p>
            <a:r>
              <a:rPr lang="en-US" sz="1500" dirty="0"/>
              <a:t>Hologic Incorporated</a:t>
            </a:r>
          </a:p>
          <a:p>
            <a:r>
              <a:rPr lang="en-US" sz="1500" dirty="0"/>
              <a:t>Maplewood At Stony Hill LLC</a:t>
            </a:r>
          </a:p>
          <a:p>
            <a:r>
              <a:rPr lang="en-US" sz="1500" dirty="0"/>
              <a:t>Allied Universal</a:t>
            </a:r>
          </a:p>
          <a:p>
            <a:r>
              <a:rPr lang="en-US" sz="1500" dirty="0"/>
              <a:t>Walgreens Boots Alliance Inc</a:t>
            </a:r>
          </a:p>
          <a:p>
            <a:r>
              <a:rPr lang="en-US" sz="1500" dirty="0" err="1"/>
              <a:t>Cds</a:t>
            </a:r>
            <a:r>
              <a:rPr lang="en-US" sz="1500" dirty="0"/>
              <a:t> Corporate</a:t>
            </a:r>
          </a:p>
          <a:p>
            <a:r>
              <a:rPr lang="en-US" sz="1500" dirty="0"/>
              <a:t>Apple Inc.</a:t>
            </a:r>
          </a:p>
          <a:p>
            <a:r>
              <a:rPr lang="en-US" sz="1500" dirty="0"/>
              <a:t>Advantage Sales &amp; Marketing</a:t>
            </a:r>
          </a:p>
          <a:p>
            <a:r>
              <a:rPr lang="en-US" sz="1500" dirty="0"/>
              <a:t>Emerson Electric Company</a:t>
            </a:r>
          </a:p>
          <a:p>
            <a:r>
              <a:rPr lang="en-US" sz="1500" dirty="0"/>
              <a:t>UnitedHealth Group</a:t>
            </a:r>
          </a:p>
          <a:p>
            <a:r>
              <a:rPr lang="en-US" sz="1500" dirty="0"/>
              <a:t>Danbury Public Schools</a:t>
            </a:r>
          </a:p>
          <a:p>
            <a:r>
              <a:rPr lang="en-US" sz="1500" dirty="0"/>
              <a:t>DRS Technologies Incorporated</a:t>
            </a:r>
          </a:p>
          <a:p>
            <a:r>
              <a:rPr lang="en-US" sz="1500" dirty="0"/>
              <a:t>Union Savings Bank</a:t>
            </a:r>
          </a:p>
          <a:p>
            <a:r>
              <a:rPr lang="en-US" sz="1500" dirty="0"/>
              <a:t>Compass Group North America</a:t>
            </a:r>
          </a:p>
          <a:p>
            <a:r>
              <a:rPr lang="en-US" sz="1500" dirty="0"/>
              <a:t>Schaeffler Group</a:t>
            </a:r>
          </a:p>
          <a:p>
            <a:r>
              <a:rPr lang="en-US" sz="1500" dirty="0"/>
              <a:t>Praxair</a:t>
            </a:r>
          </a:p>
          <a:p>
            <a:r>
              <a:rPr lang="en-US" sz="1500" dirty="0" err="1"/>
              <a:t>Luk</a:t>
            </a:r>
            <a:r>
              <a:rPr lang="en-US" sz="1500" dirty="0"/>
              <a:t> </a:t>
            </a:r>
            <a:r>
              <a:rPr lang="en-US" sz="1500" dirty="0" err="1"/>
              <a:t>Usa</a:t>
            </a:r>
            <a:r>
              <a:rPr lang="en-US" sz="1500" dirty="0"/>
              <a:t> </a:t>
            </a:r>
            <a:r>
              <a:rPr lang="en-US" sz="1500" dirty="0" err="1"/>
              <a:t>Llc</a:t>
            </a:r>
            <a:endParaRPr lang="en-US" sz="1500" dirty="0"/>
          </a:p>
          <a:p>
            <a:r>
              <a:rPr lang="en-US" sz="1500" dirty="0"/>
              <a:t>Select Medical</a:t>
            </a:r>
          </a:p>
        </p:txBody>
      </p:sp>
      <p:sp>
        <p:nvSpPr>
          <p:cNvPr id="15" name="Content Placeholder 3"/>
          <p:cNvSpPr txBox="1">
            <a:spLocks/>
          </p:cNvSpPr>
          <p:nvPr/>
        </p:nvSpPr>
        <p:spPr>
          <a:xfrm>
            <a:off x="4572004" y="1143000"/>
            <a:ext cx="3886196" cy="521335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Whole Foods Market, Inc.</a:t>
            </a:r>
          </a:p>
          <a:p>
            <a:r>
              <a:rPr lang="en-US" sz="1500" dirty="0"/>
              <a:t>Western Connecticut Health Network</a:t>
            </a:r>
          </a:p>
          <a:p>
            <a:r>
              <a:rPr lang="en-US" sz="1500" dirty="0"/>
              <a:t>Petco</a:t>
            </a:r>
          </a:p>
          <a:p>
            <a:r>
              <a:rPr lang="en-US" sz="1500" dirty="0"/>
              <a:t>Floor Decor</a:t>
            </a:r>
          </a:p>
          <a:p>
            <a:r>
              <a:rPr lang="en-US" sz="1500" dirty="0"/>
              <a:t>CVS Health</a:t>
            </a:r>
          </a:p>
          <a:p>
            <a:r>
              <a:rPr lang="en-US" sz="1500" dirty="0" err="1"/>
              <a:t>Entegris</a:t>
            </a:r>
            <a:r>
              <a:rPr lang="en-US" sz="1500" dirty="0"/>
              <a:t> Incorporated</a:t>
            </a:r>
          </a:p>
          <a:p>
            <a:r>
              <a:rPr lang="en-US" sz="1500" dirty="0"/>
              <a:t>Realogy Franchise Group LLC</a:t>
            </a:r>
          </a:p>
          <a:p>
            <a:r>
              <a:rPr lang="en-US" sz="1500" dirty="0"/>
              <a:t>Newtown Savings Bank</a:t>
            </a:r>
          </a:p>
          <a:p>
            <a:r>
              <a:rPr lang="en-US" sz="1500" dirty="0"/>
              <a:t>Leonardo Drs, Inc</a:t>
            </a:r>
          </a:p>
          <a:p>
            <a:r>
              <a:rPr lang="en-US" sz="1500" dirty="0"/>
              <a:t>BJ's Wholesale Club, Inc.</a:t>
            </a:r>
          </a:p>
          <a:p>
            <a:r>
              <a:rPr lang="en-US" sz="1500" dirty="0"/>
              <a:t>State Farm Insurance Companies</a:t>
            </a:r>
          </a:p>
          <a:p>
            <a:r>
              <a:rPr lang="en-US" sz="1500" dirty="0"/>
              <a:t>Western Connecticut Healthcare</a:t>
            </a:r>
          </a:p>
          <a:p>
            <a:r>
              <a:rPr lang="en-US" sz="1500" dirty="0"/>
              <a:t>Quest Diagnostics Incorporated</a:t>
            </a:r>
          </a:p>
          <a:p>
            <a:r>
              <a:rPr lang="en-US" sz="1500" dirty="0"/>
              <a:t>Lowe's Companies, Inc</a:t>
            </a:r>
          </a:p>
          <a:p>
            <a:r>
              <a:rPr lang="en-US" sz="1500" dirty="0"/>
              <a:t>Closet Factory</a:t>
            </a:r>
          </a:p>
          <a:p>
            <a:r>
              <a:rPr lang="en-US" sz="1500" dirty="0"/>
              <a:t>Newtown Public School District</a:t>
            </a:r>
          </a:p>
          <a:p>
            <a:r>
              <a:rPr lang="en-US" sz="1500" dirty="0"/>
              <a:t>Senior Lifestyle Corporation</a:t>
            </a:r>
          </a:p>
          <a:p>
            <a:r>
              <a:rPr lang="en-US" sz="1500" dirty="0"/>
              <a:t>Advance Auto Parts Incorporated</a:t>
            </a:r>
          </a:p>
          <a:p>
            <a:r>
              <a:rPr lang="en-US" sz="1500" dirty="0"/>
              <a:t>Odyssey Logistics Technology</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38</a:t>
            </a:fld>
            <a:endParaRPr lang="en-US" dirty="0"/>
          </a:p>
        </p:txBody>
      </p:sp>
    </p:spTree>
    <p:extLst>
      <p:ext uri="{BB962C8B-B14F-4D97-AF65-F5344CB8AC3E}">
        <p14:creationId xmlns:p14="http://schemas.microsoft.com/office/powerpoint/2010/main" val="3054105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1089375" y="-135685"/>
            <a:ext cx="6965245"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Danbury LMA Occupations            </a:t>
            </a:r>
          </a:p>
          <a:p>
            <a:r>
              <a:rPr lang="en-US" sz="3200" dirty="0"/>
              <a:t>with the Most Job Ads</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39</a:t>
            </a:fld>
            <a:endParaRPr lang="en-US" dirty="0"/>
          </a:p>
        </p:txBody>
      </p:sp>
      <p:pic>
        <p:nvPicPr>
          <p:cNvPr id="3" name="Picture 2">
            <a:extLst>
              <a:ext uri="{FF2B5EF4-FFF2-40B4-BE49-F238E27FC236}">
                <a16:creationId xmlns:a16="http://schemas.microsoft.com/office/drawing/2014/main" id="{E383ECDF-35C5-4282-B925-F39DC529D55E}"/>
              </a:ext>
            </a:extLst>
          </p:cNvPr>
          <p:cNvPicPr>
            <a:picLocks noChangeAspect="1"/>
          </p:cNvPicPr>
          <p:nvPr/>
        </p:nvPicPr>
        <p:blipFill>
          <a:blip r:embed="rId2"/>
          <a:stretch>
            <a:fillRect/>
          </a:stretch>
        </p:blipFill>
        <p:spPr>
          <a:xfrm>
            <a:off x="2014534" y="990600"/>
            <a:ext cx="5114925" cy="5000625"/>
          </a:xfrm>
          <a:prstGeom prst="rect">
            <a:avLst/>
          </a:prstGeom>
        </p:spPr>
      </p:pic>
    </p:spTree>
    <p:extLst>
      <p:ext uri="{BB962C8B-B14F-4D97-AF65-F5344CB8AC3E}">
        <p14:creationId xmlns:p14="http://schemas.microsoft.com/office/powerpoint/2010/main" val="411563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549" y="24501"/>
            <a:ext cx="8223251" cy="954107"/>
          </a:xfrm>
          <a:prstGeom prst="rect">
            <a:avLst/>
          </a:prstGeom>
        </p:spPr>
        <p:txBody>
          <a:bodyPr wrap="square">
            <a:spAutoFit/>
          </a:bodyPr>
          <a:lstStyle/>
          <a:p>
            <a:pPr algn="ctr"/>
            <a:r>
              <a:rPr lang="en-US" sz="2800" dirty="0"/>
              <a:t>Statewide Weekly New Job Ads </a:t>
            </a:r>
            <a:br>
              <a:rPr lang="en-US" sz="2800" dirty="0"/>
            </a:br>
            <a:endParaRPr lang="en-US" sz="2800" dirty="0"/>
          </a:p>
        </p:txBody>
      </p:sp>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extBox 10"/>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4" name="Slide Number Placeholder 3"/>
          <p:cNvSpPr>
            <a:spLocks noGrp="1"/>
          </p:cNvSpPr>
          <p:nvPr>
            <p:ph type="sldNum" sz="quarter" idx="12"/>
          </p:nvPr>
        </p:nvSpPr>
        <p:spPr/>
        <p:txBody>
          <a:bodyPr/>
          <a:lstStyle/>
          <a:p>
            <a:fld id="{8AE2E31F-ADBE-49C8-8764-A16796B8F595}" type="slidenum">
              <a:rPr lang="en-US" smtClean="0"/>
              <a:t>4</a:t>
            </a:fld>
            <a:endParaRPr lang="en-US" dirty="0"/>
          </a:p>
        </p:txBody>
      </p:sp>
      <p:sp>
        <p:nvSpPr>
          <p:cNvPr id="5" name="TextBox 4">
            <a:extLst>
              <a:ext uri="{FF2B5EF4-FFF2-40B4-BE49-F238E27FC236}">
                <a16:creationId xmlns:a16="http://schemas.microsoft.com/office/drawing/2014/main" id="{2AD166C1-0F9E-4FD6-9B5A-72EEEAFF7D54}"/>
              </a:ext>
            </a:extLst>
          </p:cNvPr>
          <p:cNvSpPr txBox="1"/>
          <p:nvPr/>
        </p:nvSpPr>
        <p:spPr>
          <a:xfrm>
            <a:off x="1219201" y="969383"/>
            <a:ext cx="6972218" cy="369332"/>
          </a:xfrm>
          <a:prstGeom prst="rect">
            <a:avLst/>
          </a:prstGeom>
          <a:noFill/>
        </p:spPr>
        <p:txBody>
          <a:bodyPr wrap="square" rtlCol="0">
            <a:spAutoFit/>
          </a:bodyPr>
          <a:lstStyle/>
          <a:p>
            <a:r>
              <a:rPr lang="en-US" dirty="0"/>
              <a:t>Weekly New job postings were 7,465 during the week ending 3/13/21.</a:t>
            </a:r>
          </a:p>
        </p:txBody>
      </p:sp>
      <p:graphicFrame>
        <p:nvGraphicFramePr>
          <p:cNvPr id="8" name="Chart 7">
            <a:extLst>
              <a:ext uri="{FF2B5EF4-FFF2-40B4-BE49-F238E27FC236}">
                <a16:creationId xmlns:a16="http://schemas.microsoft.com/office/drawing/2014/main" id="{00000000-0008-0000-0500-000002000000}"/>
              </a:ext>
            </a:extLst>
          </p:cNvPr>
          <p:cNvGraphicFramePr/>
          <p:nvPr>
            <p:extLst>
              <p:ext uri="{D42A27DB-BD31-4B8C-83A1-F6EECF244321}">
                <p14:modId xmlns:p14="http://schemas.microsoft.com/office/powerpoint/2010/main" val="2116610115"/>
              </p:ext>
            </p:extLst>
          </p:nvPr>
        </p:nvGraphicFramePr>
        <p:xfrm>
          <a:off x="609600" y="1676400"/>
          <a:ext cx="79248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6258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9" name="TextBox 8"/>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40</a:t>
            </a:fld>
            <a:endParaRPr lang="en-US" dirty="0"/>
          </a:p>
        </p:txBody>
      </p:sp>
      <p:pic>
        <p:nvPicPr>
          <p:cNvPr id="4" name="Picture 3">
            <a:extLst>
              <a:ext uri="{FF2B5EF4-FFF2-40B4-BE49-F238E27FC236}">
                <a16:creationId xmlns:a16="http://schemas.microsoft.com/office/drawing/2014/main" id="{25CDD29C-7B61-42D7-8802-370DFF0E54F7}"/>
              </a:ext>
            </a:extLst>
          </p:cNvPr>
          <p:cNvPicPr>
            <a:picLocks noChangeAspect="1"/>
          </p:cNvPicPr>
          <p:nvPr/>
        </p:nvPicPr>
        <p:blipFill>
          <a:blip r:embed="rId2"/>
          <a:stretch>
            <a:fillRect/>
          </a:stretch>
        </p:blipFill>
        <p:spPr>
          <a:xfrm>
            <a:off x="2324100" y="136523"/>
            <a:ext cx="4495800" cy="5946825"/>
          </a:xfrm>
          <a:prstGeom prst="rect">
            <a:avLst/>
          </a:prstGeom>
        </p:spPr>
      </p:pic>
    </p:spTree>
    <p:extLst>
      <p:ext uri="{BB962C8B-B14F-4D97-AF65-F5344CB8AC3E}">
        <p14:creationId xmlns:p14="http://schemas.microsoft.com/office/powerpoint/2010/main" val="2302668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192" y="6312824"/>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1089379" y="2"/>
            <a:ext cx="6965245"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Waterbury LMA Employers            </a:t>
            </a:r>
          </a:p>
          <a:p>
            <a:r>
              <a:rPr lang="en-US" sz="3200" dirty="0"/>
              <a:t>with the Most Job Ads</a:t>
            </a:r>
          </a:p>
        </p:txBody>
      </p:sp>
      <p:sp>
        <p:nvSpPr>
          <p:cNvPr id="14" name="Content Placeholder 2"/>
          <p:cNvSpPr txBox="1">
            <a:spLocks/>
          </p:cNvSpPr>
          <p:nvPr/>
        </p:nvSpPr>
        <p:spPr>
          <a:xfrm>
            <a:off x="1219200" y="1132946"/>
            <a:ext cx="3657599" cy="36027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Waterbury Hospital</a:t>
            </a:r>
          </a:p>
          <a:p>
            <a:r>
              <a:rPr lang="en-US" sz="1500" dirty="0"/>
              <a:t>Compass Group North America</a:t>
            </a:r>
          </a:p>
          <a:p>
            <a:r>
              <a:rPr lang="en-US" sz="1500" dirty="0"/>
              <a:t>Hoffman Auto Group</a:t>
            </a:r>
          </a:p>
          <a:p>
            <a:r>
              <a:rPr lang="en-US" sz="1500" dirty="0"/>
              <a:t>Raytheon</a:t>
            </a:r>
          </a:p>
          <a:p>
            <a:r>
              <a:rPr lang="en-US" sz="1500" dirty="0"/>
              <a:t>Advance Auto Parts Incorporated</a:t>
            </a:r>
          </a:p>
          <a:p>
            <a:r>
              <a:rPr lang="en-US" sz="1500" dirty="0"/>
              <a:t>Genesis Healthcare Corporation</a:t>
            </a:r>
          </a:p>
          <a:p>
            <a:r>
              <a:rPr lang="en-US" sz="1500" dirty="0" err="1"/>
              <a:t>Paraco</a:t>
            </a:r>
            <a:r>
              <a:rPr lang="en-US" sz="1500" dirty="0"/>
              <a:t> Gas Corporation</a:t>
            </a:r>
          </a:p>
          <a:p>
            <a:r>
              <a:rPr lang="en-US" sz="1500" dirty="0"/>
              <a:t>Petco</a:t>
            </a:r>
          </a:p>
          <a:p>
            <a:r>
              <a:rPr lang="en-US" sz="1500" dirty="0"/>
              <a:t>Domino's Pizza</a:t>
            </a:r>
          </a:p>
          <a:p>
            <a:r>
              <a:rPr lang="en-US" sz="1500" dirty="0"/>
              <a:t>O'Reilly Automotive Inc</a:t>
            </a:r>
          </a:p>
          <a:p>
            <a:r>
              <a:rPr lang="en-US" sz="1500" dirty="0"/>
              <a:t>Dollar Tree</a:t>
            </a:r>
          </a:p>
          <a:p>
            <a:r>
              <a:rPr lang="en-US" sz="1500" dirty="0"/>
              <a:t>Burlington</a:t>
            </a:r>
          </a:p>
          <a:p>
            <a:r>
              <a:rPr lang="en-US" sz="1500" dirty="0"/>
              <a:t>Pep Boys</a:t>
            </a:r>
          </a:p>
          <a:p>
            <a:r>
              <a:rPr lang="en-US" sz="1500" dirty="0"/>
              <a:t>Aldi</a:t>
            </a:r>
          </a:p>
          <a:p>
            <a:r>
              <a:rPr lang="en-US" sz="1500" dirty="0"/>
              <a:t>Restaurant Depot</a:t>
            </a:r>
          </a:p>
          <a:p>
            <a:r>
              <a:rPr lang="en-US" sz="1500" dirty="0"/>
              <a:t>National Vision Incorporated</a:t>
            </a:r>
          </a:p>
          <a:p>
            <a:r>
              <a:rPr lang="en-US" sz="1500" dirty="0"/>
              <a:t>GameStop Incorporated</a:t>
            </a:r>
          </a:p>
          <a:p>
            <a:r>
              <a:rPr lang="en-US" sz="1500" dirty="0"/>
              <a:t>Applied Materials</a:t>
            </a:r>
          </a:p>
          <a:p>
            <a:r>
              <a:rPr lang="en-US" sz="1500" dirty="0"/>
              <a:t>UnitedHealth Group</a:t>
            </a:r>
          </a:p>
        </p:txBody>
      </p:sp>
      <p:sp>
        <p:nvSpPr>
          <p:cNvPr id="15" name="Content Placeholder 3"/>
          <p:cNvSpPr txBox="1">
            <a:spLocks/>
          </p:cNvSpPr>
          <p:nvPr/>
        </p:nvSpPr>
        <p:spPr>
          <a:xfrm>
            <a:off x="4572000" y="1136471"/>
            <a:ext cx="3657599" cy="359568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Trinity Health</a:t>
            </a:r>
          </a:p>
          <a:p>
            <a:r>
              <a:rPr lang="en-US" sz="1500" dirty="0"/>
              <a:t>Mercy Medical Center Clinton</a:t>
            </a:r>
          </a:p>
          <a:p>
            <a:r>
              <a:rPr lang="en-US" sz="1500" dirty="0"/>
              <a:t>CVS Health</a:t>
            </a:r>
          </a:p>
          <a:p>
            <a:r>
              <a:rPr lang="en-US" sz="1500" dirty="0"/>
              <a:t>Post University</a:t>
            </a:r>
          </a:p>
          <a:p>
            <a:r>
              <a:rPr lang="en-US" sz="1500" dirty="0"/>
              <a:t>Seasons Hospice &amp; Palliative Care</a:t>
            </a:r>
          </a:p>
          <a:p>
            <a:r>
              <a:rPr lang="en-US" sz="1500" dirty="0"/>
              <a:t>Intuit</a:t>
            </a:r>
          </a:p>
          <a:p>
            <a:r>
              <a:rPr lang="en-US" sz="1500" dirty="0"/>
              <a:t>The Home Depot Incorporated</a:t>
            </a:r>
          </a:p>
          <a:p>
            <a:r>
              <a:rPr lang="en-US" sz="1500" dirty="0"/>
              <a:t>State of Connecticut</a:t>
            </a:r>
          </a:p>
          <a:p>
            <a:r>
              <a:rPr lang="en-US" sz="1500" dirty="0"/>
              <a:t>Naugatuck Public Schools</a:t>
            </a:r>
          </a:p>
          <a:p>
            <a:r>
              <a:rPr lang="en-US" sz="1500" dirty="0" err="1"/>
              <a:t>Ametek</a:t>
            </a:r>
            <a:r>
              <a:rPr lang="en-US" sz="1500" dirty="0"/>
              <a:t> Incorporated</a:t>
            </a:r>
          </a:p>
          <a:p>
            <a:r>
              <a:rPr lang="en-US" sz="1500" dirty="0"/>
              <a:t>Hartford Healthcare</a:t>
            </a:r>
          </a:p>
          <a:p>
            <a:r>
              <a:rPr lang="en-US" sz="1500" dirty="0"/>
              <a:t>Gil Foundation Incorporated</a:t>
            </a:r>
          </a:p>
          <a:p>
            <a:r>
              <a:rPr lang="en-US" sz="1500" dirty="0"/>
              <a:t>Wheeler Clinic</a:t>
            </a:r>
          </a:p>
          <a:p>
            <a:r>
              <a:rPr lang="en-US" sz="1500" dirty="0"/>
              <a:t>Benchmark Senior Living</a:t>
            </a:r>
          </a:p>
          <a:p>
            <a:r>
              <a:rPr lang="en-US" sz="1500" dirty="0"/>
              <a:t>Community Health Center, Inc.</a:t>
            </a:r>
          </a:p>
          <a:p>
            <a:r>
              <a:rPr lang="en-US" sz="1500" dirty="0"/>
              <a:t>Walmart / Sam's</a:t>
            </a:r>
          </a:p>
          <a:p>
            <a:r>
              <a:rPr lang="en-US" sz="1500" dirty="0"/>
              <a:t>Taft School</a:t>
            </a:r>
          </a:p>
          <a:p>
            <a:r>
              <a:rPr lang="en-US" sz="1500" dirty="0"/>
              <a:t>Quest Diagnostics Incorporated</a:t>
            </a:r>
          </a:p>
          <a:p>
            <a:endParaRPr lang="en-US" sz="1500" dirty="0"/>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41</a:t>
            </a:fld>
            <a:endParaRPr lang="en-US" dirty="0"/>
          </a:p>
        </p:txBody>
      </p:sp>
    </p:spTree>
    <p:extLst>
      <p:ext uri="{BB962C8B-B14F-4D97-AF65-F5344CB8AC3E}">
        <p14:creationId xmlns:p14="http://schemas.microsoft.com/office/powerpoint/2010/main" val="3728423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776466" y="2"/>
            <a:ext cx="7591073"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Waterbury LMA Job Ads by Location</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42</a:t>
            </a:fld>
            <a:endParaRPr lang="en-US" dirty="0"/>
          </a:p>
        </p:txBody>
      </p:sp>
      <p:pic>
        <p:nvPicPr>
          <p:cNvPr id="4" name="Picture 3">
            <a:extLst>
              <a:ext uri="{FF2B5EF4-FFF2-40B4-BE49-F238E27FC236}">
                <a16:creationId xmlns:a16="http://schemas.microsoft.com/office/drawing/2014/main" id="{5E523154-08CB-4F1D-BD47-DCACBBD8C27E}"/>
              </a:ext>
            </a:extLst>
          </p:cNvPr>
          <p:cNvPicPr>
            <a:picLocks noChangeAspect="1"/>
          </p:cNvPicPr>
          <p:nvPr/>
        </p:nvPicPr>
        <p:blipFill>
          <a:blip r:embed="rId2"/>
          <a:stretch>
            <a:fillRect/>
          </a:stretch>
        </p:blipFill>
        <p:spPr>
          <a:xfrm>
            <a:off x="3352800" y="1241511"/>
            <a:ext cx="2438400" cy="3338481"/>
          </a:xfrm>
          <a:prstGeom prst="rect">
            <a:avLst/>
          </a:prstGeom>
        </p:spPr>
      </p:pic>
    </p:spTree>
    <p:extLst>
      <p:ext uri="{BB962C8B-B14F-4D97-AF65-F5344CB8AC3E}">
        <p14:creationId xmlns:p14="http://schemas.microsoft.com/office/powerpoint/2010/main" val="3051462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1089379" y="1"/>
            <a:ext cx="696524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Waterbury LMA Occupations            </a:t>
            </a:r>
          </a:p>
          <a:p>
            <a:r>
              <a:rPr lang="en-US" sz="3200" dirty="0"/>
              <a:t>with the Most Job Ads</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43</a:t>
            </a:fld>
            <a:endParaRPr lang="en-US" dirty="0"/>
          </a:p>
        </p:txBody>
      </p:sp>
      <p:pic>
        <p:nvPicPr>
          <p:cNvPr id="3" name="Picture 2">
            <a:extLst>
              <a:ext uri="{FF2B5EF4-FFF2-40B4-BE49-F238E27FC236}">
                <a16:creationId xmlns:a16="http://schemas.microsoft.com/office/drawing/2014/main" id="{3F75A7A3-2E77-424F-A984-108E24792471}"/>
              </a:ext>
            </a:extLst>
          </p:cNvPr>
          <p:cNvPicPr>
            <a:picLocks noChangeAspect="1"/>
          </p:cNvPicPr>
          <p:nvPr/>
        </p:nvPicPr>
        <p:blipFill>
          <a:blip r:embed="rId2"/>
          <a:stretch>
            <a:fillRect/>
          </a:stretch>
        </p:blipFill>
        <p:spPr>
          <a:xfrm>
            <a:off x="2208929" y="1099322"/>
            <a:ext cx="4726142" cy="5105400"/>
          </a:xfrm>
          <a:prstGeom prst="rect">
            <a:avLst/>
          </a:prstGeom>
        </p:spPr>
      </p:pic>
    </p:spTree>
    <p:extLst>
      <p:ext uri="{BB962C8B-B14F-4D97-AF65-F5344CB8AC3E}">
        <p14:creationId xmlns:p14="http://schemas.microsoft.com/office/powerpoint/2010/main" val="1595017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9" name="TextBox 8"/>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44</a:t>
            </a:fld>
            <a:endParaRPr lang="en-US" dirty="0"/>
          </a:p>
        </p:txBody>
      </p:sp>
      <p:pic>
        <p:nvPicPr>
          <p:cNvPr id="4" name="Picture 3">
            <a:extLst>
              <a:ext uri="{FF2B5EF4-FFF2-40B4-BE49-F238E27FC236}">
                <a16:creationId xmlns:a16="http://schemas.microsoft.com/office/drawing/2014/main" id="{F1BEC456-CD2B-4AFC-95E9-7540375612A8}"/>
              </a:ext>
            </a:extLst>
          </p:cNvPr>
          <p:cNvPicPr>
            <a:picLocks noChangeAspect="1"/>
          </p:cNvPicPr>
          <p:nvPr/>
        </p:nvPicPr>
        <p:blipFill>
          <a:blip r:embed="rId2"/>
          <a:stretch>
            <a:fillRect/>
          </a:stretch>
        </p:blipFill>
        <p:spPr>
          <a:xfrm>
            <a:off x="2324100" y="136523"/>
            <a:ext cx="4495800" cy="5946825"/>
          </a:xfrm>
          <a:prstGeom prst="rect">
            <a:avLst/>
          </a:prstGeom>
        </p:spPr>
      </p:pic>
    </p:spTree>
    <p:extLst>
      <p:ext uri="{BB962C8B-B14F-4D97-AF65-F5344CB8AC3E}">
        <p14:creationId xmlns:p14="http://schemas.microsoft.com/office/powerpoint/2010/main" val="3276517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776466" y="2"/>
            <a:ext cx="7591073"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Torrington LMA Job Ads by Location</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45</a:t>
            </a:fld>
            <a:endParaRPr lang="en-US" dirty="0"/>
          </a:p>
        </p:txBody>
      </p:sp>
      <p:pic>
        <p:nvPicPr>
          <p:cNvPr id="3" name="Picture 2">
            <a:extLst>
              <a:ext uri="{FF2B5EF4-FFF2-40B4-BE49-F238E27FC236}">
                <a16:creationId xmlns:a16="http://schemas.microsoft.com/office/drawing/2014/main" id="{1407079F-DDD0-4611-88D5-F207FAF54091}"/>
              </a:ext>
            </a:extLst>
          </p:cNvPr>
          <p:cNvPicPr>
            <a:picLocks noChangeAspect="1"/>
          </p:cNvPicPr>
          <p:nvPr/>
        </p:nvPicPr>
        <p:blipFill>
          <a:blip r:embed="rId2"/>
          <a:stretch>
            <a:fillRect/>
          </a:stretch>
        </p:blipFill>
        <p:spPr>
          <a:xfrm>
            <a:off x="3410449" y="1174413"/>
            <a:ext cx="2323102" cy="4919510"/>
          </a:xfrm>
          <a:prstGeom prst="rect">
            <a:avLst/>
          </a:prstGeom>
        </p:spPr>
      </p:pic>
    </p:spTree>
    <p:extLst>
      <p:ext uri="{BB962C8B-B14F-4D97-AF65-F5344CB8AC3E}">
        <p14:creationId xmlns:p14="http://schemas.microsoft.com/office/powerpoint/2010/main" val="3494422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612776" y="2"/>
            <a:ext cx="7918451"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Torrington LMA Employers            </a:t>
            </a:r>
          </a:p>
          <a:p>
            <a:r>
              <a:rPr lang="en-US" sz="3200" dirty="0"/>
              <a:t>with the Most Job Ads</a:t>
            </a:r>
          </a:p>
        </p:txBody>
      </p:sp>
      <p:sp>
        <p:nvSpPr>
          <p:cNvPr id="14" name="Content Placeholder 2"/>
          <p:cNvSpPr txBox="1">
            <a:spLocks/>
          </p:cNvSpPr>
          <p:nvPr/>
        </p:nvSpPr>
        <p:spPr>
          <a:xfrm>
            <a:off x="889704" y="1093185"/>
            <a:ext cx="3682296" cy="452165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Lowe's Companies, Inc</a:t>
            </a:r>
          </a:p>
          <a:p>
            <a:r>
              <a:rPr lang="en-US" sz="1500" dirty="0"/>
              <a:t>Dymax Corporation</a:t>
            </a:r>
          </a:p>
          <a:p>
            <a:r>
              <a:rPr lang="en-US" sz="1500" dirty="0"/>
              <a:t>Health Quest</a:t>
            </a:r>
          </a:p>
          <a:p>
            <a:r>
              <a:rPr lang="en-US" sz="1500" dirty="0"/>
              <a:t>The Hotchkiss School</a:t>
            </a:r>
          </a:p>
          <a:p>
            <a:r>
              <a:rPr lang="en-US" sz="1500" dirty="0"/>
              <a:t>The Arc Of Litchfield County, Inc</a:t>
            </a:r>
          </a:p>
          <a:p>
            <a:r>
              <a:rPr lang="en-US" sz="1500" dirty="0"/>
              <a:t>Petco</a:t>
            </a:r>
          </a:p>
          <a:p>
            <a:r>
              <a:rPr lang="en-US" sz="1500" dirty="0"/>
              <a:t>Charlotte Hungerford Hospital</a:t>
            </a:r>
          </a:p>
          <a:p>
            <a:r>
              <a:rPr lang="en-US" sz="1500" dirty="0"/>
              <a:t>CVS Health</a:t>
            </a:r>
          </a:p>
          <a:p>
            <a:r>
              <a:rPr lang="en-US" sz="1500" dirty="0"/>
              <a:t>Alternative Employment Incorporated</a:t>
            </a:r>
          </a:p>
          <a:p>
            <a:r>
              <a:rPr lang="en-US" sz="1500" dirty="0"/>
              <a:t>Connecticut Junior Republic</a:t>
            </a:r>
          </a:p>
          <a:p>
            <a:r>
              <a:rPr lang="en-US" sz="1500" dirty="0"/>
              <a:t>William W. Backus Hospital</a:t>
            </a:r>
          </a:p>
          <a:p>
            <a:r>
              <a:rPr lang="en-US" sz="1500" dirty="0"/>
              <a:t>Intuit</a:t>
            </a:r>
          </a:p>
          <a:p>
            <a:r>
              <a:rPr lang="en-US" sz="1500" dirty="0"/>
              <a:t>State Farm Insurance Companies</a:t>
            </a:r>
          </a:p>
          <a:p>
            <a:r>
              <a:rPr lang="en-US" sz="1500" dirty="0"/>
              <a:t>The Arc Of Litchfield County Inc</a:t>
            </a:r>
          </a:p>
          <a:p>
            <a:r>
              <a:rPr lang="en-US" sz="1500" dirty="0"/>
              <a:t>Crate &amp; Barrel</a:t>
            </a:r>
          </a:p>
          <a:p>
            <a:r>
              <a:rPr lang="en-US" sz="1500" dirty="0"/>
              <a:t>Compass Group North America</a:t>
            </a:r>
          </a:p>
          <a:p>
            <a:r>
              <a:rPr lang="en-US" sz="1500" dirty="0"/>
              <a:t>BJ's Wholesale Club, Inc.</a:t>
            </a:r>
          </a:p>
          <a:p>
            <a:r>
              <a:rPr lang="en-US" sz="1500" dirty="0"/>
              <a:t>Commercial Sewing, Inc</a:t>
            </a:r>
          </a:p>
          <a:p>
            <a:r>
              <a:rPr lang="en-US" sz="1500" dirty="0"/>
              <a:t>Companions Homemakers Incorporated</a:t>
            </a:r>
          </a:p>
        </p:txBody>
      </p:sp>
      <p:sp>
        <p:nvSpPr>
          <p:cNvPr id="15" name="Content Placeholder 3"/>
          <p:cNvSpPr txBox="1">
            <a:spLocks/>
          </p:cNvSpPr>
          <p:nvPr/>
        </p:nvSpPr>
        <p:spPr>
          <a:xfrm>
            <a:off x="4555157" y="1093185"/>
            <a:ext cx="3976067" cy="460300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Hartford Healthcare</a:t>
            </a:r>
          </a:p>
          <a:p>
            <a:r>
              <a:rPr lang="en-US" sz="1500" dirty="0"/>
              <a:t>Devereux Advanced Behavioral Health</a:t>
            </a:r>
          </a:p>
          <a:p>
            <a:r>
              <a:rPr lang="en-US" sz="1500" dirty="0"/>
              <a:t>Mayflower Inn &amp; Spa</a:t>
            </a:r>
          </a:p>
          <a:p>
            <a:r>
              <a:rPr lang="en-US" sz="1500" dirty="0"/>
              <a:t>Becton Dickinson</a:t>
            </a:r>
          </a:p>
          <a:p>
            <a:r>
              <a:rPr lang="en-US" sz="1500" dirty="0"/>
              <a:t>OG Industries Incorporated</a:t>
            </a:r>
          </a:p>
          <a:p>
            <a:r>
              <a:rPr lang="en-US" sz="1500" dirty="0"/>
              <a:t>Walgreens Boots Alliance Inc</a:t>
            </a:r>
          </a:p>
          <a:p>
            <a:r>
              <a:rPr lang="en-US" sz="1500" dirty="0"/>
              <a:t>State of Connecticut</a:t>
            </a:r>
          </a:p>
          <a:p>
            <a:r>
              <a:rPr lang="en-US" sz="1500" dirty="0"/>
              <a:t>Roehl Transport</a:t>
            </a:r>
          </a:p>
          <a:p>
            <a:r>
              <a:rPr lang="en-US" sz="1500" dirty="0"/>
              <a:t>YMCA</a:t>
            </a:r>
          </a:p>
          <a:p>
            <a:r>
              <a:rPr lang="en-US" sz="1500" dirty="0"/>
              <a:t>McDonald's</a:t>
            </a:r>
          </a:p>
          <a:p>
            <a:r>
              <a:rPr lang="en-US" sz="1500" dirty="0"/>
              <a:t>Raytheon</a:t>
            </a:r>
          </a:p>
          <a:p>
            <a:r>
              <a:rPr lang="en-US" sz="1500" dirty="0"/>
              <a:t>Hubbell Incorporated</a:t>
            </a:r>
          </a:p>
          <a:p>
            <a:r>
              <a:rPr lang="en-US" sz="1500" dirty="0"/>
              <a:t>Quest Diagnostics Incorporated</a:t>
            </a:r>
          </a:p>
          <a:p>
            <a:r>
              <a:rPr lang="en-US" sz="1500" dirty="0"/>
              <a:t>Community Health Center Association Of Connecticut</a:t>
            </a:r>
          </a:p>
          <a:p>
            <a:r>
              <a:rPr lang="en-US" sz="1500" dirty="0"/>
              <a:t>Brandywine Living</a:t>
            </a:r>
          </a:p>
          <a:p>
            <a:r>
              <a:rPr lang="en-US" sz="1500" dirty="0" err="1"/>
              <a:t>Xtramart</a:t>
            </a:r>
            <a:endParaRPr lang="en-US" sz="1500" dirty="0"/>
          </a:p>
          <a:p>
            <a:r>
              <a:rPr lang="en-US" sz="1500" dirty="0"/>
              <a:t>Union Savings Bank</a:t>
            </a:r>
          </a:p>
          <a:p>
            <a:r>
              <a:rPr lang="en-US" sz="1500" dirty="0"/>
              <a:t>Schaeffler Group</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46</a:t>
            </a:fld>
            <a:endParaRPr lang="en-US" dirty="0"/>
          </a:p>
        </p:txBody>
      </p:sp>
    </p:spTree>
    <p:extLst>
      <p:ext uri="{BB962C8B-B14F-4D97-AF65-F5344CB8AC3E}">
        <p14:creationId xmlns:p14="http://schemas.microsoft.com/office/powerpoint/2010/main" val="1437311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647703" y="-20265"/>
            <a:ext cx="7848599" cy="10564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Torrington LMA Occupations            </a:t>
            </a:r>
          </a:p>
          <a:p>
            <a:r>
              <a:rPr lang="en-US" sz="3200" dirty="0"/>
              <a:t>with the Most Job Ads</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47</a:t>
            </a:fld>
            <a:endParaRPr lang="en-US" dirty="0"/>
          </a:p>
        </p:txBody>
      </p:sp>
      <p:pic>
        <p:nvPicPr>
          <p:cNvPr id="4" name="Picture 3">
            <a:extLst>
              <a:ext uri="{FF2B5EF4-FFF2-40B4-BE49-F238E27FC236}">
                <a16:creationId xmlns:a16="http://schemas.microsoft.com/office/drawing/2014/main" id="{7FA7EBC9-3AA2-4894-A9D9-610A2FD28356}"/>
              </a:ext>
            </a:extLst>
          </p:cNvPr>
          <p:cNvPicPr>
            <a:picLocks noChangeAspect="1"/>
          </p:cNvPicPr>
          <p:nvPr/>
        </p:nvPicPr>
        <p:blipFill>
          <a:blip r:embed="rId2"/>
          <a:stretch>
            <a:fillRect/>
          </a:stretch>
        </p:blipFill>
        <p:spPr>
          <a:xfrm>
            <a:off x="2171700" y="1161053"/>
            <a:ext cx="4800600" cy="5000625"/>
          </a:xfrm>
          <a:prstGeom prst="rect">
            <a:avLst/>
          </a:prstGeom>
        </p:spPr>
      </p:pic>
    </p:spTree>
    <p:extLst>
      <p:ext uri="{BB962C8B-B14F-4D97-AF65-F5344CB8AC3E}">
        <p14:creationId xmlns:p14="http://schemas.microsoft.com/office/powerpoint/2010/main" val="345841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9" name="TextBox 8"/>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48</a:t>
            </a:fld>
            <a:endParaRPr lang="en-US" dirty="0"/>
          </a:p>
        </p:txBody>
      </p:sp>
      <p:pic>
        <p:nvPicPr>
          <p:cNvPr id="4" name="Picture 3">
            <a:extLst>
              <a:ext uri="{FF2B5EF4-FFF2-40B4-BE49-F238E27FC236}">
                <a16:creationId xmlns:a16="http://schemas.microsoft.com/office/drawing/2014/main" id="{FF3EAA23-8BE4-4F5F-9E19-8EEAB3FA0F3D}"/>
              </a:ext>
            </a:extLst>
          </p:cNvPr>
          <p:cNvPicPr>
            <a:picLocks noChangeAspect="1"/>
          </p:cNvPicPr>
          <p:nvPr/>
        </p:nvPicPr>
        <p:blipFill>
          <a:blip r:embed="rId2"/>
          <a:stretch>
            <a:fillRect/>
          </a:stretch>
        </p:blipFill>
        <p:spPr>
          <a:xfrm>
            <a:off x="2358771" y="346690"/>
            <a:ext cx="4426458" cy="5855103"/>
          </a:xfrm>
          <a:prstGeom prst="rect">
            <a:avLst/>
          </a:prstGeom>
        </p:spPr>
      </p:pic>
    </p:spTree>
    <p:extLst>
      <p:ext uri="{BB962C8B-B14F-4D97-AF65-F5344CB8AC3E}">
        <p14:creationId xmlns:p14="http://schemas.microsoft.com/office/powerpoint/2010/main" val="1212068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776466" y="2"/>
            <a:ext cx="7591073"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Enfield LMA Job Ads by Location</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49</a:t>
            </a:fld>
            <a:endParaRPr lang="en-US" dirty="0"/>
          </a:p>
        </p:txBody>
      </p:sp>
      <p:pic>
        <p:nvPicPr>
          <p:cNvPr id="3" name="Picture 2">
            <a:extLst>
              <a:ext uri="{FF2B5EF4-FFF2-40B4-BE49-F238E27FC236}">
                <a16:creationId xmlns:a16="http://schemas.microsoft.com/office/drawing/2014/main" id="{70808787-7B2E-48A4-83DC-EE7328A10F66}"/>
              </a:ext>
            </a:extLst>
          </p:cNvPr>
          <p:cNvPicPr>
            <a:picLocks noChangeAspect="1"/>
          </p:cNvPicPr>
          <p:nvPr/>
        </p:nvPicPr>
        <p:blipFill>
          <a:blip r:embed="rId2"/>
          <a:stretch>
            <a:fillRect/>
          </a:stretch>
        </p:blipFill>
        <p:spPr>
          <a:xfrm>
            <a:off x="3055144" y="1828800"/>
            <a:ext cx="3033712" cy="2396053"/>
          </a:xfrm>
          <a:prstGeom prst="rect">
            <a:avLst/>
          </a:prstGeom>
        </p:spPr>
      </p:pic>
    </p:spTree>
    <p:extLst>
      <p:ext uri="{BB962C8B-B14F-4D97-AF65-F5344CB8AC3E}">
        <p14:creationId xmlns:p14="http://schemas.microsoft.com/office/powerpoint/2010/main" val="92606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extBox 10"/>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4" name="Slide Number Placeholder 3"/>
          <p:cNvSpPr>
            <a:spLocks noGrp="1"/>
          </p:cNvSpPr>
          <p:nvPr>
            <p:ph type="sldNum" sz="quarter" idx="12"/>
          </p:nvPr>
        </p:nvSpPr>
        <p:spPr/>
        <p:txBody>
          <a:bodyPr/>
          <a:lstStyle/>
          <a:p>
            <a:fld id="{8AE2E31F-ADBE-49C8-8764-A16796B8F595}" type="slidenum">
              <a:rPr lang="en-US" smtClean="0"/>
              <a:t>5</a:t>
            </a:fld>
            <a:endParaRPr lang="en-US" dirty="0"/>
          </a:p>
        </p:txBody>
      </p:sp>
      <p:sp>
        <p:nvSpPr>
          <p:cNvPr id="8" name="TextBox 7">
            <a:extLst>
              <a:ext uri="{FF2B5EF4-FFF2-40B4-BE49-F238E27FC236}">
                <a16:creationId xmlns:a16="http://schemas.microsoft.com/office/drawing/2014/main" id="{483C6CB2-71DB-4F2E-BCA6-8C1EBDB9AE4E}"/>
              </a:ext>
            </a:extLst>
          </p:cNvPr>
          <p:cNvSpPr txBox="1"/>
          <p:nvPr/>
        </p:nvSpPr>
        <p:spPr>
          <a:xfrm>
            <a:off x="457200" y="427839"/>
            <a:ext cx="6972218" cy="307777"/>
          </a:xfrm>
          <a:prstGeom prst="rect">
            <a:avLst/>
          </a:prstGeom>
          <a:noFill/>
        </p:spPr>
        <p:txBody>
          <a:bodyPr wrap="square" rtlCol="0">
            <a:spAutoFit/>
          </a:bodyPr>
          <a:lstStyle/>
          <a:p>
            <a:r>
              <a:rPr lang="en-US" sz="1400" b="1" dirty="0"/>
              <a:t>HWOL New Weekly Industry Job Ads – CT Statewide</a:t>
            </a:r>
          </a:p>
        </p:txBody>
      </p:sp>
      <p:pic>
        <p:nvPicPr>
          <p:cNvPr id="3" name="Picture 2">
            <a:extLst>
              <a:ext uri="{FF2B5EF4-FFF2-40B4-BE49-F238E27FC236}">
                <a16:creationId xmlns:a16="http://schemas.microsoft.com/office/drawing/2014/main" id="{BBA029AE-CAA0-42B5-BC43-86EDD4531389}"/>
              </a:ext>
            </a:extLst>
          </p:cNvPr>
          <p:cNvPicPr>
            <a:picLocks noChangeAspect="1"/>
          </p:cNvPicPr>
          <p:nvPr/>
        </p:nvPicPr>
        <p:blipFill>
          <a:blip r:embed="rId2"/>
          <a:stretch>
            <a:fillRect/>
          </a:stretch>
        </p:blipFill>
        <p:spPr>
          <a:xfrm>
            <a:off x="582829" y="951576"/>
            <a:ext cx="7978341" cy="5250217"/>
          </a:xfrm>
          <a:prstGeom prst="rect">
            <a:avLst/>
          </a:prstGeom>
        </p:spPr>
      </p:pic>
    </p:spTree>
    <p:extLst>
      <p:ext uri="{BB962C8B-B14F-4D97-AF65-F5344CB8AC3E}">
        <p14:creationId xmlns:p14="http://schemas.microsoft.com/office/powerpoint/2010/main" val="39514139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482955" y="2"/>
            <a:ext cx="8178093" cy="9820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Enfield LMA Employers            </a:t>
            </a:r>
          </a:p>
          <a:p>
            <a:r>
              <a:rPr lang="en-US" sz="3200" dirty="0"/>
              <a:t>with the Most Job Ads</a:t>
            </a:r>
          </a:p>
        </p:txBody>
      </p:sp>
      <p:sp>
        <p:nvSpPr>
          <p:cNvPr id="14" name="Content Placeholder 2"/>
          <p:cNvSpPr txBox="1">
            <a:spLocks/>
          </p:cNvSpPr>
          <p:nvPr/>
        </p:nvSpPr>
        <p:spPr>
          <a:xfrm>
            <a:off x="945160" y="978569"/>
            <a:ext cx="3657600" cy="400045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Raytheon</a:t>
            </a:r>
          </a:p>
          <a:p>
            <a:r>
              <a:rPr lang="en-US" sz="1500" dirty="0"/>
              <a:t>C&amp;S Wholesale Grocers</a:t>
            </a:r>
          </a:p>
          <a:p>
            <a:r>
              <a:rPr lang="en-US" sz="1500" dirty="0"/>
              <a:t>State of Connecticut</a:t>
            </a:r>
          </a:p>
          <a:p>
            <a:r>
              <a:rPr lang="en-US" sz="1500" dirty="0"/>
              <a:t>Community Health Resources</a:t>
            </a:r>
          </a:p>
          <a:p>
            <a:r>
              <a:rPr lang="en-US" sz="1500" dirty="0"/>
              <a:t>ShopRite / Wakefern</a:t>
            </a:r>
          </a:p>
          <a:p>
            <a:r>
              <a:rPr lang="en-US" sz="1500" dirty="0"/>
              <a:t>Walgreens Boots Alliance Inc</a:t>
            </a:r>
          </a:p>
          <a:p>
            <a:r>
              <a:rPr lang="en-US" sz="1500" dirty="0"/>
              <a:t>FedEx</a:t>
            </a:r>
          </a:p>
          <a:p>
            <a:r>
              <a:rPr lang="en-US" sz="1500" dirty="0"/>
              <a:t>The Home Depot Incorporated</a:t>
            </a:r>
          </a:p>
          <a:p>
            <a:r>
              <a:rPr lang="en-US" sz="1500" dirty="0"/>
              <a:t>Safeguard Security</a:t>
            </a:r>
          </a:p>
          <a:p>
            <a:r>
              <a:rPr lang="en-US" sz="1500" dirty="0"/>
              <a:t>Pinnacle Logistics</a:t>
            </a:r>
          </a:p>
          <a:p>
            <a:r>
              <a:rPr lang="en-US" sz="1500" dirty="0"/>
              <a:t>Symetra Life Insurance Company</a:t>
            </a:r>
          </a:p>
          <a:p>
            <a:r>
              <a:rPr lang="en-US" sz="1500" dirty="0"/>
              <a:t>Outback Steakhouse</a:t>
            </a:r>
          </a:p>
          <a:p>
            <a:r>
              <a:rPr lang="en-US" sz="1500" dirty="0" err="1"/>
              <a:t>Intelycare</a:t>
            </a:r>
            <a:endParaRPr lang="en-US" sz="1500" dirty="0"/>
          </a:p>
          <a:p>
            <a:r>
              <a:rPr lang="en-US" sz="1500" dirty="0"/>
              <a:t>Enfield School District</a:t>
            </a:r>
          </a:p>
          <a:p>
            <a:r>
              <a:rPr lang="en-US" sz="1500" dirty="0"/>
              <a:t>Gat Airline Ground Support</a:t>
            </a:r>
          </a:p>
          <a:p>
            <a:r>
              <a:rPr lang="en-US" sz="1500" dirty="0"/>
              <a:t>Community Health Center, Inc.</a:t>
            </a:r>
          </a:p>
          <a:p>
            <a:r>
              <a:rPr lang="en-US" sz="1500" dirty="0"/>
              <a:t>Santander</a:t>
            </a:r>
          </a:p>
          <a:p>
            <a:r>
              <a:rPr lang="en-US" sz="1500" dirty="0"/>
              <a:t>Aspen Dental</a:t>
            </a:r>
          </a:p>
          <a:p>
            <a:r>
              <a:rPr lang="en-US" sz="1500" dirty="0"/>
              <a:t>Hilton Hotel Corporation</a:t>
            </a:r>
          </a:p>
        </p:txBody>
      </p:sp>
      <p:sp>
        <p:nvSpPr>
          <p:cNvPr id="15" name="Content Placeholder 3"/>
          <p:cNvSpPr txBox="1">
            <a:spLocks/>
          </p:cNvSpPr>
          <p:nvPr/>
        </p:nvSpPr>
        <p:spPr>
          <a:xfrm>
            <a:off x="4876800" y="982093"/>
            <a:ext cx="3657599" cy="399340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The Lego Group</a:t>
            </a:r>
          </a:p>
          <a:p>
            <a:r>
              <a:rPr lang="en-US" sz="1500" dirty="0"/>
              <a:t>Advance Auto Parts Incorporated</a:t>
            </a:r>
          </a:p>
          <a:p>
            <a:r>
              <a:rPr lang="en-US" sz="1500" dirty="0"/>
              <a:t>CVS Health</a:t>
            </a:r>
          </a:p>
          <a:p>
            <a:r>
              <a:rPr lang="en-US" sz="1500" dirty="0"/>
              <a:t>Allied Universal</a:t>
            </a:r>
          </a:p>
          <a:p>
            <a:r>
              <a:rPr lang="en-US" sz="1500" dirty="0"/>
              <a:t>Petco</a:t>
            </a:r>
          </a:p>
          <a:p>
            <a:r>
              <a:rPr lang="en-US" sz="1500" dirty="0"/>
              <a:t>Penske</a:t>
            </a:r>
          </a:p>
          <a:p>
            <a:r>
              <a:rPr lang="en-US" sz="1500" dirty="0"/>
              <a:t>Allied Community Services Incorporated</a:t>
            </a:r>
          </a:p>
          <a:p>
            <a:r>
              <a:rPr lang="en-US" sz="1500" dirty="0"/>
              <a:t>Advantage Sales &amp; Marketing</a:t>
            </a:r>
          </a:p>
          <a:p>
            <a:r>
              <a:rPr lang="en-US" sz="1500" dirty="0"/>
              <a:t>Eppendorf</a:t>
            </a:r>
          </a:p>
          <a:p>
            <a:r>
              <a:rPr lang="en-US" sz="1500" dirty="0"/>
              <a:t>Reyes Holdings</a:t>
            </a:r>
          </a:p>
          <a:p>
            <a:r>
              <a:rPr lang="en-US" sz="1500" dirty="0"/>
              <a:t>Burlington</a:t>
            </a:r>
          </a:p>
          <a:p>
            <a:r>
              <a:rPr lang="en-US" sz="1500" dirty="0"/>
              <a:t>Specialty Printing</a:t>
            </a:r>
          </a:p>
          <a:p>
            <a:r>
              <a:rPr lang="en-US" sz="1500" dirty="0"/>
              <a:t>Enterprise Rent-A-Car</a:t>
            </a:r>
          </a:p>
          <a:p>
            <a:r>
              <a:rPr lang="en-US" sz="1500" dirty="0"/>
              <a:t>Collins Aerospace</a:t>
            </a:r>
          </a:p>
          <a:p>
            <a:r>
              <a:rPr lang="en-US" sz="1500" dirty="0"/>
              <a:t>Cantina Hospitality </a:t>
            </a:r>
            <a:r>
              <a:rPr lang="en-US" sz="1500" dirty="0" err="1"/>
              <a:t>Llc</a:t>
            </a:r>
            <a:endParaRPr lang="en-US" sz="1500" dirty="0"/>
          </a:p>
          <a:p>
            <a:r>
              <a:rPr lang="en-US" sz="1500" dirty="0"/>
              <a:t>Cracker Barrel</a:t>
            </a:r>
          </a:p>
          <a:p>
            <a:r>
              <a:rPr lang="en-US" sz="1500" dirty="0"/>
              <a:t>TJX Companies, Inc.</a:t>
            </a:r>
          </a:p>
          <a:p>
            <a:r>
              <a:rPr lang="en-US" sz="1500" dirty="0"/>
              <a:t>Harp Home Services</a:t>
            </a:r>
          </a:p>
          <a:p>
            <a:r>
              <a:rPr lang="en-US" sz="1500" dirty="0"/>
              <a:t>Hp Hood Incorporated</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50</a:t>
            </a:fld>
            <a:endParaRPr lang="en-US" dirty="0"/>
          </a:p>
        </p:txBody>
      </p:sp>
    </p:spTree>
    <p:extLst>
      <p:ext uri="{BB962C8B-B14F-4D97-AF65-F5344CB8AC3E}">
        <p14:creationId xmlns:p14="http://schemas.microsoft.com/office/powerpoint/2010/main" val="528017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612778" y="2"/>
            <a:ext cx="7918449"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Enfield LMA Occupations            </a:t>
            </a:r>
          </a:p>
          <a:p>
            <a:r>
              <a:rPr lang="en-US" sz="3200" dirty="0"/>
              <a:t>with the Most Job Ads</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51</a:t>
            </a:fld>
            <a:endParaRPr lang="en-US" dirty="0"/>
          </a:p>
        </p:txBody>
      </p:sp>
      <p:pic>
        <p:nvPicPr>
          <p:cNvPr id="4" name="Picture 3">
            <a:extLst>
              <a:ext uri="{FF2B5EF4-FFF2-40B4-BE49-F238E27FC236}">
                <a16:creationId xmlns:a16="http://schemas.microsoft.com/office/drawing/2014/main" id="{FF53FC02-8FFE-4ACE-B3FA-C9A0A2E3EB2A}"/>
              </a:ext>
            </a:extLst>
          </p:cNvPr>
          <p:cNvPicPr>
            <a:picLocks noChangeAspect="1"/>
          </p:cNvPicPr>
          <p:nvPr/>
        </p:nvPicPr>
        <p:blipFill>
          <a:blip r:embed="rId2"/>
          <a:stretch>
            <a:fillRect/>
          </a:stretch>
        </p:blipFill>
        <p:spPr>
          <a:xfrm>
            <a:off x="2257425" y="1270891"/>
            <a:ext cx="4629150" cy="5000625"/>
          </a:xfrm>
          <a:prstGeom prst="rect">
            <a:avLst/>
          </a:prstGeom>
        </p:spPr>
      </p:pic>
    </p:spTree>
    <p:extLst>
      <p:ext uri="{BB962C8B-B14F-4D97-AF65-F5344CB8AC3E}">
        <p14:creationId xmlns:p14="http://schemas.microsoft.com/office/powerpoint/2010/main" val="33585231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222708" y="0"/>
            <a:ext cx="8763000" cy="6016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p>
        </p:txBody>
      </p:sp>
      <p:sp>
        <p:nvSpPr>
          <p:cNvPr id="9" name="TextBox 8"/>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52</a:t>
            </a:fld>
            <a:endParaRPr lang="en-US" dirty="0"/>
          </a:p>
        </p:txBody>
      </p:sp>
      <p:pic>
        <p:nvPicPr>
          <p:cNvPr id="4" name="Picture 3">
            <a:extLst>
              <a:ext uri="{FF2B5EF4-FFF2-40B4-BE49-F238E27FC236}">
                <a16:creationId xmlns:a16="http://schemas.microsoft.com/office/drawing/2014/main" id="{6E06267E-A5B7-4AF8-BC89-3AA5114BECBA}"/>
              </a:ext>
            </a:extLst>
          </p:cNvPr>
          <p:cNvPicPr>
            <a:picLocks noChangeAspect="1"/>
          </p:cNvPicPr>
          <p:nvPr/>
        </p:nvPicPr>
        <p:blipFill>
          <a:blip r:embed="rId2"/>
          <a:stretch>
            <a:fillRect/>
          </a:stretch>
        </p:blipFill>
        <p:spPr>
          <a:xfrm>
            <a:off x="2389909" y="300821"/>
            <a:ext cx="4364182" cy="5772727"/>
          </a:xfrm>
          <a:prstGeom prst="rect">
            <a:avLst/>
          </a:prstGeom>
        </p:spPr>
      </p:pic>
    </p:spTree>
    <p:extLst>
      <p:ext uri="{BB962C8B-B14F-4D97-AF65-F5344CB8AC3E}">
        <p14:creationId xmlns:p14="http://schemas.microsoft.com/office/powerpoint/2010/main" val="1212068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776466" y="2"/>
            <a:ext cx="7591073"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Danielson LMA Job Ads by Location</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solidFill>
                  <a:schemeClr val="tx2"/>
                </a:solidFill>
              </a:rPr>
              <a:t>53</a:t>
            </a:fld>
            <a:endParaRPr lang="en-US" dirty="0">
              <a:solidFill>
                <a:schemeClr val="tx2"/>
              </a:solidFill>
            </a:endParaRPr>
          </a:p>
        </p:txBody>
      </p:sp>
      <p:pic>
        <p:nvPicPr>
          <p:cNvPr id="3" name="Picture 2">
            <a:extLst>
              <a:ext uri="{FF2B5EF4-FFF2-40B4-BE49-F238E27FC236}">
                <a16:creationId xmlns:a16="http://schemas.microsoft.com/office/drawing/2014/main" id="{1773F54B-F31C-401A-9DDD-CA34EC5C8815}"/>
              </a:ext>
            </a:extLst>
          </p:cNvPr>
          <p:cNvPicPr>
            <a:picLocks noChangeAspect="1"/>
          </p:cNvPicPr>
          <p:nvPr/>
        </p:nvPicPr>
        <p:blipFill>
          <a:blip r:embed="rId2"/>
          <a:stretch>
            <a:fillRect/>
          </a:stretch>
        </p:blipFill>
        <p:spPr>
          <a:xfrm>
            <a:off x="3390900" y="1497858"/>
            <a:ext cx="2362200" cy="3862283"/>
          </a:xfrm>
          <a:prstGeom prst="rect">
            <a:avLst/>
          </a:prstGeom>
        </p:spPr>
      </p:pic>
    </p:spTree>
    <p:extLst>
      <p:ext uri="{BB962C8B-B14F-4D97-AF65-F5344CB8AC3E}">
        <p14:creationId xmlns:p14="http://schemas.microsoft.com/office/powerpoint/2010/main" val="30984061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609600" y="2732"/>
            <a:ext cx="7924800"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Danielson-Northeast LMA Employers            </a:t>
            </a:r>
          </a:p>
          <a:p>
            <a:r>
              <a:rPr lang="en-US" sz="3200" dirty="0"/>
              <a:t>with the Most Job Ads</a:t>
            </a:r>
          </a:p>
        </p:txBody>
      </p:sp>
      <p:sp>
        <p:nvSpPr>
          <p:cNvPr id="14" name="Content Placeholder 2"/>
          <p:cNvSpPr txBox="1">
            <a:spLocks/>
          </p:cNvSpPr>
          <p:nvPr/>
        </p:nvSpPr>
        <p:spPr>
          <a:xfrm>
            <a:off x="914401" y="1069118"/>
            <a:ext cx="3657599" cy="451892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Day Kimball Healthcare</a:t>
            </a:r>
          </a:p>
          <a:p>
            <a:r>
              <a:rPr lang="en-US" sz="1500" dirty="0"/>
              <a:t>Lowe's Companies, Inc</a:t>
            </a:r>
          </a:p>
          <a:p>
            <a:r>
              <a:rPr lang="en-US" sz="1500" dirty="0"/>
              <a:t>Quality Homemakers Incorporated</a:t>
            </a:r>
          </a:p>
          <a:p>
            <a:r>
              <a:rPr lang="en-US" sz="1500" dirty="0"/>
              <a:t>McDonald's</a:t>
            </a:r>
          </a:p>
          <a:p>
            <a:r>
              <a:rPr lang="en-US" sz="1500" dirty="0"/>
              <a:t>Generations Family Health Center</a:t>
            </a:r>
          </a:p>
          <a:p>
            <a:r>
              <a:rPr lang="en-US" sz="1500" dirty="0"/>
              <a:t>Walgreens Boots Alliance Inc</a:t>
            </a:r>
          </a:p>
          <a:p>
            <a:r>
              <a:rPr lang="en-US" sz="1500" dirty="0"/>
              <a:t>Hartford Healthcare</a:t>
            </a:r>
          </a:p>
          <a:p>
            <a:r>
              <a:rPr lang="en-US" sz="1500" dirty="0"/>
              <a:t>Citizens Financial Group</a:t>
            </a:r>
          </a:p>
          <a:p>
            <a:r>
              <a:rPr lang="en-US" sz="1500" dirty="0"/>
              <a:t>PepsiCo Inc.</a:t>
            </a:r>
          </a:p>
          <a:p>
            <a:r>
              <a:rPr lang="en-US" sz="1500" dirty="0" err="1"/>
              <a:t>Aveanna</a:t>
            </a:r>
            <a:r>
              <a:rPr lang="en-US" sz="1500" dirty="0"/>
              <a:t> Healthcare</a:t>
            </a:r>
          </a:p>
          <a:p>
            <a:r>
              <a:rPr lang="en-US" sz="1500" dirty="0"/>
              <a:t>Petco</a:t>
            </a:r>
          </a:p>
          <a:p>
            <a:r>
              <a:rPr lang="en-US" sz="1500" dirty="0"/>
              <a:t>Compass Group North America</a:t>
            </a:r>
          </a:p>
          <a:p>
            <a:r>
              <a:rPr lang="en-US" sz="1500" dirty="0"/>
              <a:t>Amazon</a:t>
            </a:r>
          </a:p>
          <a:p>
            <a:r>
              <a:rPr lang="en-US" sz="1500" dirty="0"/>
              <a:t>United Natural Foods</a:t>
            </a:r>
          </a:p>
          <a:p>
            <a:r>
              <a:rPr lang="en-US" sz="1500" dirty="0"/>
              <a:t>State of Connecticut</a:t>
            </a:r>
          </a:p>
          <a:p>
            <a:r>
              <a:rPr lang="en-US" sz="1500" dirty="0" err="1"/>
              <a:t>Spirol</a:t>
            </a:r>
            <a:r>
              <a:rPr lang="en-US" sz="1500" dirty="0"/>
              <a:t> International Corporation</a:t>
            </a:r>
          </a:p>
          <a:p>
            <a:r>
              <a:rPr lang="en-US" sz="1500" dirty="0"/>
              <a:t>Sonoco Products Company</a:t>
            </a:r>
          </a:p>
          <a:p>
            <a:r>
              <a:rPr lang="en-US" sz="1500" dirty="0" err="1"/>
              <a:t>Natchaug</a:t>
            </a:r>
            <a:r>
              <a:rPr lang="en-US" sz="1500" dirty="0"/>
              <a:t> Hospital Incorporated</a:t>
            </a:r>
          </a:p>
          <a:p>
            <a:r>
              <a:rPr lang="en-US" sz="1500" dirty="0"/>
              <a:t>Thornfield Hall</a:t>
            </a:r>
          </a:p>
        </p:txBody>
      </p:sp>
      <p:sp>
        <p:nvSpPr>
          <p:cNvPr id="15" name="Content Placeholder 3"/>
          <p:cNvSpPr txBox="1">
            <a:spLocks/>
          </p:cNvSpPr>
          <p:nvPr/>
        </p:nvSpPr>
        <p:spPr>
          <a:xfrm>
            <a:off x="4572000" y="1083199"/>
            <a:ext cx="3632905" cy="460027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Staples</a:t>
            </a:r>
          </a:p>
          <a:p>
            <a:r>
              <a:rPr lang="en-US" sz="1500" dirty="0"/>
              <a:t>Rogers Corporation</a:t>
            </a:r>
          </a:p>
          <a:p>
            <a:r>
              <a:rPr lang="en-US" sz="1500" dirty="0"/>
              <a:t>Advance Auto Parts Incorporated</a:t>
            </a:r>
          </a:p>
          <a:p>
            <a:r>
              <a:rPr lang="en-US" sz="1500" dirty="0"/>
              <a:t>CVS Health</a:t>
            </a:r>
          </a:p>
          <a:p>
            <a:r>
              <a:rPr lang="en-US" sz="1500" dirty="0" err="1"/>
              <a:t>Dattco</a:t>
            </a:r>
            <a:r>
              <a:rPr lang="en-US" sz="1500" dirty="0"/>
              <a:t> Travel</a:t>
            </a:r>
          </a:p>
          <a:p>
            <a:r>
              <a:rPr lang="en-US" sz="1500" dirty="0"/>
              <a:t>Danaher Corporation</a:t>
            </a:r>
          </a:p>
          <a:p>
            <a:r>
              <a:rPr lang="en-US" sz="1500" dirty="0"/>
              <a:t>Morgan Corporation</a:t>
            </a:r>
          </a:p>
          <a:p>
            <a:r>
              <a:rPr lang="en-US" sz="1500" dirty="0"/>
              <a:t>Utilities Service</a:t>
            </a:r>
          </a:p>
          <a:p>
            <a:r>
              <a:rPr lang="en-US" sz="1500" dirty="0"/>
              <a:t>Capstone Logistics Group</a:t>
            </a:r>
          </a:p>
          <a:p>
            <a:r>
              <a:rPr lang="en-US" sz="1500" dirty="0"/>
              <a:t>Asplundh Tree Expert Company</a:t>
            </a:r>
          </a:p>
          <a:p>
            <a:r>
              <a:rPr lang="en-US" sz="1500" dirty="0"/>
              <a:t>Pomfret School</a:t>
            </a:r>
          </a:p>
          <a:p>
            <a:r>
              <a:rPr lang="en-US" sz="1500" dirty="0"/>
              <a:t>Putnam Plastics</a:t>
            </a:r>
          </a:p>
          <a:p>
            <a:r>
              <a:rPr lang="en-US" sz="1500" dirty="0" err="1"/>
              <a:t>Dattco</a:t>
            </a:r>
            <a:endParaRPr lang="en-US" sz="1500" dirty="0"/>
          </a:p>
          <a:p>
            <a:r>
              <a:rPr lang="en-US" sz="1500" dirty="0"/>
              <a:t>United Services Incorporated</a:t>
            </a:r>
          </a:p>
          <a:p>
            <a:r>
              <a:rPr lang="en-US" sz="1500" dirty="0"/>
              <a:t>Aldi</a:t>
            </a:r>
          </a:p>
          <a:p>
            <a:r>
              <a:rPr lang="en-US" sz="1500" dirty="0"/>
              <a:t>Mars Incorporated</a:t>
            </a:r>
          </a:p>
          <a:p>
            <a:r>
              <a:rPr lang="en-US" sz="1500" dirty="0"/>
              <a:t>Thompson Public Schools</a:t>
            </a:r>
          </a:p>
          <a:p>
            <a:r>
              <a:rPr lang="en-US" sz="1500" dirty="0"/>
              <a:t>United States Postal Service</a:t>
            </a:r>
          </a:p>
          <a:p>
            <a:r>
              <a:rPr lang="en-US" sz="1500" dirty="0"/>
              <a:t>Berkshire Bank</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solidFill>
                  <a:schemeClr val="tx2"/>
                </a:solidFill>
              </a:rPr>
              <a:t>54</a:t>
            </a:fld>
            <a:endParaRPr lang="en-US" dirty="0">
              <a:solidFill>
                <a:schemeClr val="tx2"/>
              </a:solidFill>
            </a:endParaRPr>
          </a:p>
        </p:txBody>
      </p:sp>
    </p:spTree>
    <p:extLst>
      <p:ext uri="{BB962C8B-B14F-4D97-AF65-F5344CB8AC3E}">
        <p14:creationId xmlns:p14="http://schemas.microsoft.com/office/powerpoint/2010/main" val="5280177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itle 1"/>
          <p:cNvSpPr txBox="1">
            <a:spLocks/>
          </p:cNvSpPr>
          <p:nvPr/>
        </p:nvSpPr>
        <p:spPr>
          <a:xfrm>
            <a:off x="600306" y="2"/>
            <a:ext cx="7918449"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Danielson-Northeast LMA Occupations            </a:t>
            </a:r>
          </a:p>
          <a:p>
            <a:r>
              <a:rPr lang="en-US" sz="3200" dirty="0"/>
              <a:t>with the Most Job Ads</a:t>
            </a:r>
          </a:p>
        </p:txBody>
      </p:sp>
      <p:sp>
        <p:nvSpPr>
          <p:cNvPr id="13" name="TextBox 12"/>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t>55</a:t>
            </a:fld>
            <a:endParaRPr lang="en-US" dirty="0"/>
          </a:p>
        </p:txBody>
      </p:sp>
      <p:pic>
        <p:nvPicPr>
          <p:cNvPr id="5" name="Picture 4">
            <a:extLst>
              <a:ext uri="{FF2B5EF4-FFF2-40B4-BE49-F238E27FC236}">
                <a16:creationId xmlns:a16="http://schemas.microsoft.com/office/drawing/2014/main" id="{78EC879E-9ECC-415E-8EE8-C199ECB6BA1F}"/>
              </a:ext>
            </a:extLst>
          </p:cNvPr>
          <p:cNvPicPr>
            <a:picLocks noChangeAspect="1"/>
          </p:cNvPicPr>
          <p:nvPr/>
        </p:nvPicPr>
        <p:blipFill>
          <a:blip r:embed="rId2"/>
          <a:stretch>
            <a:fillRect/>
          </a:stretch>
        </p:blipFill>
        <p:spPr>
          <a:xfrm>
            <a:off x="2087792" y="1237263"/>
            <a:ext cx="4943475" cy="5000625"/>
          </a:xfrm>
          <a:prstGeom prst="rect">
            <a:avLst/>
          </a:prstGeom>
        </p:spPr>
      </p:pic>
    </p:spTree>
    <p:extLst>
      <p:ext uri="{BB962C8B-B14F-4D97-AF65-F5344CB8AC3E}">
        <p14:creationId xmlns:p14="http://schemas.microsoft.com/office/powerpoint/2010/main" val="3358523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463040" y="1219200"/>
            <a:ext cx="6196405" cy="4503869"/>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solidFill>
                  <a:schemeClr val="tx1"/>
                </a:solidFill>
              </a:rPr>
              <a:t>All advertisement data used in this publication is from the Conference Board’s Help Wanted Online data series. </a:t>
            </a:r>
          </a:p>
          <a:p>
            <a:endParaRPr lang="en-US" dirty="0">
              <a:solidFill>
                <a:schemeClr val="tx1"/>
              </a:solidFill>
            </a:endParaRPr>
          </a:p>
          <a:p>
            <a:r>
              <a:rPr lang="en-US" dirty="0">
                <a:solidFill>
                  <a:schemeClr val="tx1"/>
                </a:solidFill>
              </a:rPr>
              <a:t>For more information or data requests, contact </a:t>
            </a:r>
            <a:br>
              <a:rPr lang="en-US" dirty="0">
                <a:solidFill>
                  <a:schemeClr val="tx1"/>
                </a:solidFill>
              </a:rPr>
            </a:br>
            <a:r>
              <a:rPr lang="en-US" dirty="0">
                <a:solidFill>
                  <a:schemeClr val="tx1"/>
                </a:solidFill>
              </a:rPr>
              <a:t>Matthew Krzyzek in the Office of Research at the Department of Labor.</a:t>
            </a:r>
          </a:p>
          <a:p>
            <a:r>
              <a:rPr lang="en-US" dirty="0">
                <a:solidFill>
                  <a:schemeClr val="tx1"/>
                </a:solidFill>
              </a:rPr>
              <a:t>(860) 263-6287</a:t>
            </a:r>
          </a:p>
          <a:p>
            <a:r>
              <a:rPr lang="en-US" dirty="0">
                <a:solidFill>
                  <a:schemeClr val="tx1"/>
                </a:solidFill>
              </a:rPr>
              <a:t>Matthew.Krzyzek@ct.gov</a:t>
            </a:r>
          </a:p>
          <a:p>
            <a:endParaRPr lang="en-US" dirty="0">
              <a:solidFill>
                <a:schemeClr val="tx1"/>
              </a:solidFill>
            </a:endParaRPr>
          </a:p>
          <a:p>
            <a:endParaRPr lang="en-US" dirty="0">
              <a:solidFill>
                <a:schemeClr val="tx1"/>
              </a:solidFill>
            </a:endParaRPr>
          </a:p>
          <a:p>
            <a:r>
              <a:rPr lang="en-US" sz="1200" dirty="0">
                <a:solidFill>
                  <a:schemeClr val="tx1"/>
                </a:solidFill>
              </a:rPr>
              <a:t>For more Connecticut Labor Market Information visit: </a:t>
            </a:r>
          </a:p>
          <a:p>
            <a:r>
              <a:rPr lang="en-US" sz="1200" dirty="0">
                <a:solidFill>
                  <a:schemeClr val="tx1"/>
                </a:solidFill>
              </a:rPr>
              <a:t>www.ctdol.state.ct.us/lmi</a:t>
            </a:r>
          </a:p>
          <a:p>
            <a:r>
              <a:rPr lang="en-US" sz="1200" dirty="0">
                <a:solidFill>
                  <a:schemeClr val="tx1"/>
                </a:solidFill>
              </a:rPr>
              <a:t>https://www.facebook.com/ctlmi</a:t>
            </a:r>
          </a:p>
          <a:p>
            <a:r>
              <a:rPr lang="en-US" sz="1200" dirty="0">
                <a:solidFill>
                  <a:schemeClr val="tx1"/>
                </a:solidFill>
              </a:rPr>
              <a:t>Twitter: @DOL_Research</a:t>
            </a:r>
            <a:endParaRPr lang="en-US" dirty="0">
              <a:solidFill>
                <a:schemeClr val="tx1"/>
              </a:solidFill>
            </a:endParaRPr>
          </a:p>
        </p:txBody>
      </p:sp>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extBox 10"/>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2" name="Slide Number Placeholder 1"/>
          <p:cNvSpPr>
            <a:spLocks noGrp="1"/>
          </p:cNvSpPr>
          <p:nvPr>
            <p:ph type="sldNum" sz="quarter" idx="12"/>
          </p:nvPr>
        </p:nvSpPr>
        <p:spPr/>
        <p:txBody>
          <a:bodyPr/>
          <a:lstStyle/>
          <a:p>
            <a:fld id="{8AE2E31F-ADBE-49C8-8764-A16796B8F595}" type="slidenum">
              <a:rPr lang="en-US" smtClean="0">
                <a:solidFill>
                  <a:schemeClr val="tx2"/>
                </a:solidFill>
              </a:rPr>
              <a:t>56</a:t>
            </a:fld>
            <a:endParaRPr lang="en-US" dirty="0">
              <a:solidFill>
                <a:schemeClr val="tx2"/>
              </a:solidFill>
            </a:endParaRPr>
          </a:p>
        </p:txBody>
      </p:sp>
    </p:spTree>
    <p:extLst>
      <p:ext uri="{BB962C8B-B14F-4D97-AF65-F5344CB8AC3E}">
        <p14:creationId xmlns:p14="http://schemas.microsoft.com/office/powerpoint/2010/main" val="401757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extBox 10"/>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4" name="Slide Number Placeholder 3"/>
          <p:cNvSpPr>
            <a:spLocks noGrp="1"/>
          </p:cNvSpPr>
          <p:nvPr>
            <p:ph type="sldNum" sz="quarter" idx="12"/>
          </p:nvPr>
        </p:nvSpPr>
        <p:spPr/>
        <p:txBody>
          <a:bodyPr/>
          <a:lstStyle/>
          <a:p>
            <a:fld id="{8AE2E31F-ADBE-49C8-8764-A16796B8F595}" type="slidenum">
              <a:rPr lang="en-US" smtClean="0"/>
              <a:t>6</a:t>
            </a:fld>
            <a:endParaRPr lang="en-US" dirty="0"/>
          </a:p>
        </p:txBody>
      </p:sp>
      <p:pic>
        <p:nvPicPr>
          <p:cNvPr id="3" name="Picture 2">
            <a:extLst>
              <a:ext uri="{FF2B5EF4-FFF2-40B4-BE49-F238E27FC236}">
                <a16:creationId xmlns:a16="http://schemas.microsoft.com/office/drawing/2014/main" id="{E8C6986D-E7C0-41DC-8A20-75B95A08C551}"/>
              </a:ext>
            </a:extLst>
          </p:cNvPr>
          <p:cNvPicPr>
            <a:picLocks noChangeAspect="1"/>
          </p:cNvPicPr>
          <p:nvPr/>
        </p:nvPicPr>
        <p:blipFill>
          <a:blip r:embed="rId2"/>
          <a:stretch>
            <a:fillRect/>
          </a:stretch>
        </p:blipFill>
        <p:spPr>
          <a:xfrm>
            <a:off x="639115" y="133769"/>
            <a:ext cx="7865770" cy="6191755"/>
          </a:xfrm>
          <a:prstGeom prst="rect">
            <a:avLst/>
          </a:prstGeom>
        </p:spPr>
      </p:pic>
    </p:spTree>
    <p:extLst>
      <p:ext uri="{BB962C8B-B14F-4D97-AF65-F5344CB8AC3E}">
        <p14:creationId xmlns:p14="http://schemas.microsoft.com/office/powerpoint/2010/main" val="2922643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11" name="TextBox 10"/>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4" name="Slide Number Placeholder 3"/>
          <p:cNvSpPr>
            <a:spLocks noGrp="1"/>
          </p:cNvSpPr>
          <p:nvPr>
            <p:ph type="sldNum" sz="quarter" idx="12"/>
          </p:nvPr>
        </p:nvSpPr>
        <p:spPr/>
        <p:txBody>
          <a:bodyPr/>
          <a:lstStyle/>
          <a:p>
            <a:fld id="{8AE2E31F-ADBE-49C8-8764-A16796B8F595}" type="slidenum">
              <a:rPr lang="en-US" smtClean="0"/>
              <a:t>7</a:t>
            </a:fld>
            <a:endParaRPr lang="en-US" dirty="0"/>
          </a:p>
        </p:txBody>
      </p:sp>
      <p:sp>
        <p:nvSpPr>
          <p:cNvPr id="8" name="TextBox 7">
            <a:extLst>
              <a:ext uri="{FF2B5EF4-FFF2-40B4-BE49-F238E27FC236}">
                <a16:creationId xmlns:a16="http://schemas.microsoft.com/office/drawing/2014/main" id="{7AD18039-914E-49AE-8B90-6755307A749F}"/>
              </a:ext>
            </a:extLst>
          </p:cNvPr>
          <p:cNvSpPr txBox="1"/>
          <p:nvPr/>
        </p:nvSpPr>
        <p:spPr>
          <a:xfrm>
            <a:off x="2241331" y="33413"/>
            <a:ext cx="4661338" cy="392159"/>
          </a:xfrm>
          <a:prstGeom prst="rect">
            <a:avLst/>
          </a:prstGeom>
          <a:noFill/>
        </p:spPr>
        <p:txBody>
          <a:bodyPr wrap="square">
            <a:spAutoFit/>
          </a:bodyPr>
          <a:lstStyle/>
          <a:p>
            <a:pPr marL="0" marR="0" algn="ctr">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Employers with the Most New Job Postings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B5B906AB-C580-433A-B23F-15D8194A75E3}"/>
              </a:ext>
            </a:extLst>
          </p:cNvPr>
          <p:cNvPicPr>
            <a:picLocks noChangeAspect="1"/>
          </p:cNvPicPr>
          <p:nvPr/>
        </p:nvPicPr>
        <p:blipFill>
          <a:blip r:embed="rId2"/>
          <a:stretch>
            <a:fillRect/>
          </a:stretch>
        </p:blipFill>
        <p:spPr>
          <a:xfrm>
            <a:off x="1768365" y="499819"/>
            <a:ext cx="5607269" cy="5790779"/>
          </a:xfrm>
          <a:prstGeom prst="rect">
            <a:avLst/>
          </a:prstGeom>
        </p:spPr>
      </p:pic>
    </p:spTree>
    <p:extLst>
      <p:ext uri="{BB962C8B-B14F-4D97-AF65-F5344CB8AC3E}">
        <p14:creationId xmlns:p14="http://schemas.microsoft.com/office/powerpoint/2010/main" val="1181566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1166" y="296295"/>
            <a:ext cx="6561668" cy="2123658"/>
          </a:xfrm>
          <a:prstGeom prst="rect">
            <a:avLst/>
          </a:prstGeom>
        </p:spPr>
        <p:txBody>
          <a:bodyPr wrap="none">
            <a:spAutoFit/>
          </a:bodyPr>
          <a:lstStyle/>
          <a:p>
            <a:r>
              <a:rPr lang="en-US" sz="4400" dirty="0"/>
              <a:t>Monthly HWOL Information</a:t>
            </a:r>
            <a:br>
              <a:rPr lang="en-US" sz="4400" dirty="0"/>
            </a:br>
            <a:br>
              <a:rPr lang="en-US" sz="4400" dirty="0"/>
            </a:br>
            <a:endParaRPr lang="en-US" sz="4400" dirty="0"/>
          </a:p>
        </p:txBody>
      </p:sp>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3" name="TextBox 2"/>
          <p:cNvSpPr txBox="1"/>
          <p:nvPr/>
        </p:nvSpPr>
        <p:spPr>
          <a:xfrm>
            <a:off x="304800" y="2283612"/>
            <a:ext cx="8534399" cy="2154436"/>
          </a:xfrm>
          <a:prstGeom prst="rect">
            <a:avLst/>
          </a:prstGeom>
          <a:noFill/>
        </p:spPr>
        <p:txBody>
          <a:bodyPr wrap="square" rtlCol="0">
            <a:spAutoFit/>
          </a:bodyPr>
          <a:lstStyle/>
          <a:p>
            <a:pPr algn="ctr"/>
            <a:r>
              <a:rPr lang="en-US" sz="1900" dirty="0"/>
              <a:t>The following pages contain HWOL monthly data for February 2021.  </a:t>
            </a:r>
            <a:br>
              <a:rPr lang="en-US" sz="1900" dirty="0"/>
            </a:br>
            <a:br>
              <a:rPr lang="en-US" sz="1900" dirty="0"/>
            </a:br>
            <a:br>
              <a:rPr lang="en-US" sz="1900" dirty="0"/>
            </a:br>
            <a:r>
              <a:rPr lang="en-US" sz="1900" dirty="0"/>
              <a:t>Monthly and weekly job ad information can be found here:</a:t>
            </a:r>
            <a:br>
              <a:rPr lang="en-US" sz="1900" dirty="0"/>
            </a:br>
            <a:r>
              <a:rPr lang="en-US" sz="2000" dirty="0">
                <a:hlinkClick r:id="rId2"/>
              </a:rPr>
              <a:t>https://www1.ctdol.state.ct.us/lmi/HWOL.asp</a:t>
            </a:r>
            <a:br>
              <a:rPr lang="en-US" sz="1900" dirty="0"/>
            </a:br>
            <a:br>
              <a:rPr lang="en-US" sz="1900" dirty="0"/>
            </a:br>
            <a:endParaRPr lang="en-US" sz="1900" dirty="0"/>
          </a:p>
        </p:txBody>
      </p:sp>
      <p:sp>
        <p:nvSpPr>
          <p:cNvPr id="11" name="TextBox 10"/>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4" name="Slide Number Placeholder 3"/>
          <p:cNvSpPr>
            <a:spLocks noGrp="1"/>
          </p:cNvSpPr>
          <p:nvPr>
            <p:ph type="sldNum" sz="quarter" idx="12"/>
          </p:nvPr>
        </p:nvSpPr>
        <p:spPr/>
        <p:txBody>
          <a:bodyPr/>
          <a:lstStyle/>
          <a:p>
            <a:fld id="{8AE2E31F-ADBE-49C8-8764-A16796B8F595}" type="slidenum">
              <a:rPr lang="en-US" smtClean="0"/>
              <a:t>8</a:t>
            </a:fld>
            <a:endParaRPr lang="en-US" dirty="0"/>
          </a:p>
        </p:txBody>
      </p:sp>
    </p:spTree>
    <p:extLst>
      <p:ext uri="{BB962C8B-B14F-4D97-AF65-F5344CB8AC3E}">
        <p14:creationId xmlns:p14="http://schemas.microsoft.com/office/powerpoint/2010/main" val="96413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0373" y="381000"/>
            <a:ext cx="4863254" cy="2123658"/>
          </a:xfrm>
          <a:prstGeom prst="rect">
            <a:avLst/>
          </a:prstGeom>
        </p:spPr>
        <p:txBody>
          <a:bodyPr wrap="none">
            <a:spAutoFit/>
          </a:bodyPr>
          <a:lstStyle/>
          <a:p>
            <a:r>
              <a:rPr lang="en-US" sz="4400" dirty="0"/>
              <a:t>Statewide Highlights</a:t>
            </a:r>
            <a:br>
              <a:rPr lang="en-US" sz="4400" dirty="0"/>
            </a:br>
            <a:br>
              <a:rPr lang="en-US" sz="4400" dirty="0"/>
            </a:br>
            <a:endParaRPr lang="en-US" sz="4400" dirty="0"/>
          </a:p>
        </p:txBody>
      </p:sp>
      <p:sp>
        <p:nvSpPr>
          <p:cNvPr id="10" name="Rectangle 9"/>
          <p:cNvSpPr/>
          <p:nvPr/>
        </p:nvSpPr>
        <p:spPr>
          <a:xfrm>
            <a:off x="0" y="6286500"/>
            <a:ext cx="9144000" cy="519684"/>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Connecticut Department of Labor – Research Office</a:t>
            </a:r>
            <a:br>
              <a:rPr lang="en-US" sz="900" dirty="0">
                <a:solidFill>
                  <a:schemeClr val="tx2"/>
                </a:solidFill>
              </a:rPr>
            </a:br>
            <a:r>
              <a:rPr lang="en-US" sz="900" dirty="0">
                <a:solidFill>
                  <a:schemeClr val="tx2"/>
                </a:solidFill>
              </a:rPr>
              <a:t>200 Folly Brook Blvd.</a:t>
            </a:r>
            <a:br>
              <a:rPr lang="en-US" sz="900" dirty="0">
                <a:solidFill>
                  <a:schemeClr val="tx2"/>
                </a:solidFill>
              </a:rPr>
            </a:br>
            <a:r>
              <a:rPr lang="en-US" sz="900" dirty="0">
                <a:solidFill>
                  <a:schemeClr val="tx2"/>
                </a:solidFill>
              </a:rPr>
              <a:t>Wethersfield, CT 06109</a:t>
            </a:r>
          </a:p>
        </p:txBody>
      </p:sp>
      <p:sp>
        <p:nvSpPr>
          <p:cNvPr id="3" name="TextBox 2"/>
          <p:cNvSpPr txBox="1"/>
          <p:nvPr/>
        </p:nvSpPr>
        <p:spPr>
          <a:xfrm>
            <a:off x="304803" y="1442831"/>
            <a:ext cx="8534399" cy="3016210"/>
          </a:xfrm>
          <a:prstGeom prst="rect">
            <a:avLst/>
          </a:prstGeom>
          <a:noFill/>
        </p:spPr>
        <p:txBody>
          <a:bodyPr wrap="square" rtlCol="0">
            <a:spAutoFit/>
          </a:bodyPr>
          <a:lstStyle/>
          <a:p>
            <a:r>
              <a:rPr lang="en-US" sz="1900" dirty="0"/>
              <a:t>- </a:t>
            </a:r>
            <a:r>
              <a:rPr lang="en-US" sz="1900" b="1" dirty="0"/>
              <a:t>Total postings </a:t>
            </a:r>
            <a:r>
              <a:rPr lang="en-US" sz="1900" dirty="0"/>
              <a:t>in Connecticut was  51,685 in February 2021.</a:t>
            </a:r>
            <a:br>
              <a:rPr lang="en-US" sz="1900" dirty="0"/>
            </a:br>
            <a:br>
              <a:rPr lang="en-US" sz="1900" dirty="0"/>
            </a:br>
            <a:r>
              <a:rPr lang="en-US" sz="1900" dirty="0"/>
              <a:t>-</a:t>
            </a:r>
            <a:r>
              <a:rPr lang="en-US" sz="1900" b="1" dirty="0"/>
              <a:t>Industry sectors </a:t>
            </a:r>
            <a:r>
              <a:rPr lang="en-US" sz="1900" dirty="0"/>
              <a:t>with the most job postings were </a:t>
            </a:r>
            <a:r>
              <a:rPr lang="en-US" sz="1900" b="1" dirty="0"/>
              <a:t>Health Care and Social Assistance</a:t>
            </a:r>
            <a:r>
              <a:rPr lang="en-US" sz="1900" dirty="0"/>
              <a:t> (10,405 postings), </a:t>
            </a:r>
            <a:r>
              <a:rPr lang="en-US" sz="1900" b="1" dirty="0"/>
              <a:t>Retail Trade </a:t>
            </a:r>
            <a:r>
              <a:rPr lang="en-US" sz="1900" dirty="0"/>
              <a:t>(6,295 postings), </a:t>
            </a:r>
            <a:r>
              <a:rPr lang="en-US" sz="1900" b="1" dirty="0"/>
              <a:t>Finance and Insurance </a:t>
            </a:r>
            <a:r>
              <a:rPr lang="en-US" sz="1900" dirty="0"/>
              <a:t>(4,197 posting), and </a:t>
            </a:r>
            <a:r>
              <a:rPr lang="en-US" sz="1900" b="1" dirty="0"/>
              <a:t>Manufacturing </a:t>
            </a:r>
            <a:r>
              <a:rPr lang="en-US" sz="1900" dirty="0"/>
              <a:t>(4,084 postings).</a:t>
            </a:r>
            <a:br>
              <a:rPr lang="en-US" sz="1900" dirty="0"/>
            </a:br>
            <a:endParaRPr lang="en-US" sz="1900" b="1" dirty="0"/>
          </a:p>
          <a:p>
            <a:r>
              <a:rPr lang="en-US" sz="1900" dirty="0"/>
              <a:t>-</a:t>
            </a:r>
            <a:r>
              <a:rPr lang="en-US" sz="1900" b="1" dirty="0"/>
              <a:t>Occupations </a:t>
            </a:r>
            <a:r>
              <a:rPr lang="en-US" sz="1900" dirty="0"/>
              <a:t>with the most postings were </a:t>
            </a:r>
            <a:r>
              <a:rPr lang="en-US" sz="1900" b="1" dirty="0"/>
              <a:t>Registered Nurses  </a:t>
            </a:r>
            <a:r>
              <a:rPr lang="en-US" sz="1900" dirty="0"/>
              <a:t>(2,056 postings), </a:t>
            </a:r>
            <a:r>
              <a:rPr lang="en-US" sz="1900" b="1" dirty="0"/>
              <a:t> Retail Salesperson </a:t>
            </a:r>
            <a:r>
              <a:rPr lang="en-US" sz="1900" dirty="0"/>
              <a:t>(1,646 postings), </a:t>
            </a:r>
            <a:r>
              <a:rPr lang="en-US" sz="1900" b="1" dirty="0"/>
              <a:t>Sales Representatives, Wholesale and Manufacturing </a:t>
            </a:r>
            <a:r>
              <a:rPr lang="en-US" sz="1900" dirty="0"/>
              <a:t>(1,379 postings)  </a:t>
            </a:r>
            <a:r>
              <a:rPr lang="en-US" sz="1900" b="1" dirty="0"/>
              <a:t>Supervisors of Retail Sales Workers </a:t>
            </a:r>
            <a:r>
              <a:rPr lang="en-US" sz="1900" dirty="0"/>
              <a:t>(1,347 postings) and </a:t>
            </a:r>
            <a:r>
              <a:rPr lang="en-US" sz="1900" b="1" dirty="0"/>
              <a:t>Customer Service Representatives </a:t>
            </a:r>
            <a:r>
              <a:rPr lang="en-US" sz="1900" dirty="0"/>
              <a:t>(964 postings).</a:t>
            </a:r>
          </a:p>
        </p:txBody>
      </p:sp>
      <p:sp>
        <p:nvSpPr>
          <p:cNvPr id="11" name="TextBox 10"/>
          <p:cNvSpPr txBox="1"/>
          <p:nvPr/>
        </p:nvSpPr>
        <p:spPr>
          <a:xfrm>
            <a:off x="12192" y="6325524"/>
            <a:ext cx="4191000" cy="461665"/>
          </a:xfrm>
          <a:prstGeom prst="rect">
            <a:avLst/>
          </a:prstGeom>
          <a:noFill/>
        </p:spPr>
        <p:txBody>
          <a:bodyPr wrap="square" rtlCol="0">
            <a:spAutoFit/>
          </a:bodyPr>
          <a:lstStyle/>
          <a:p>
            <a:r>
              <a:rPr lang="en-US" sz="2400" b="1" dirty="0">
                <a:solidFill>
                  <a:schemeClr val="tx2"/>
                </a:solidFill>
                <a:effectLst>
                  <a:outerShdw blurRad="50800" dist="38100" dir="13500000" algn="br" rotWithShape="0">
                    <a:prstClr val="black">
                      <a:alpha val="40000"/>
                    </a:prstClr>
                  </a:outerShdw>
                </a:effectLst>
              </a:rPr>
              <a:t>Help Wanted Online</a:t>
            </a:r>
          </a:p>
        </p:txBody>
      </p:sp>
      <p:sp>
        <p:nvSpPr>
          <p:cNvPr id="4" name="Slide Number Placeholder 3"/>
          <p:cNvSpPr>
            <a:spLocks noGrp="1"/>
          </p:cNvSpPr>
          <p:nvPr>
            <p:ph type="sldNum" sz="quarter" idx="12"/>
          </p:nvPr>
        </p:nvSpPr>
        <p:spPr/>
        <p:txBody>
          <a:bodyPr/>
          <a:lstStyle/>
          <a:p>
            <a:fld id="{8AE2E31F-ADBE-49C8-8764-A16796B8F595}" type="slidenum">
              <a:rPr lang="en-US" smtClean="0"/>
              <a:t>9</a:t>
            </a:fld>
            <a:endParaRPr lang="en-US" dirty="0"/>
          </a:p>
        </p:txBody>
      </p:sp>
    </p:spTree>
    <p:extLst>
      <p:ext uri="{BB962C8B-B14F-4D97-AF65-F5344CB8AC3E}">
        <p14:creationId xmlns:p14="http://schemas.microsoft.com/office/powerpoint/2010/main" val="2574863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39015</TotalTime>
  <Words>2852</Words>
  <Application>Microsoft Office PowerPoint</Application>
  <PresentationFormat>On-screen Show (4:3)</PresentationFormat>
  <Paragraphs>598</Paragraphs>
  <Slides>56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Krzyzek, Matthew</dc:creator>
  <cp:lastModifiedBy>Bentsen, Todd</cp:lastModifiedBy>
  <cp:revision>1311</cp:revision>
  <cp:lastPrinted>2020-12-22T14:19:03Z</cp:lastPrinted>
  <dcterms:created xsi:type="dcterms:W3CDTF">2016-10-12T17:47:24Z</dcterms:created>
  <dcterms:modified xsi:type="dcterms:W3CDTF">2021-03-24T22:15:19Z</dcterms:modified>
</cp:coreProperties>
</file>